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134804969" r:id="rId2"/>
    <p:sldId id="734" r:id="rId3"/>
    <p:sldId id="733" r:id="rId4"/>
    <p:sldId id="735" r:id="rId5"/>
    <p:sldId id="2134804956" r:id="rId6"/>
    <p:sldId id="2134804957" r:id="rId7"/>
    <p:sldId id="2134804967" r:id="rId8"/>
    <p:sldId id="2134804960" r:id="rId9"/>
    <p:sldId id="2134804968" r:id="rId10"/>
    <p:sldId id="2134804959" r:id="rId11"/>
    <p:sldId id="2134804958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08A00"/>
    <a:srgbClr val="B85195"/>
    <a:srgbClr val="6F30A1"/>
    <a:srgbClr val="BBD050"/>
    <a:srgbClr val="2C74B5"/>
    <a:srgbClr val="5C0F8C"/>
    <a:srgbClr val="A8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381"/>
    <p:restoredTop sz="81158" autoAdjust="0"/>
  </p:normalViewPr>
  <p:slideViewPr>
    <p:cSldViewPr>
      <p:cViewPr varScale="1">
        <p:scale>
          <a:sx n="102" d="100"/>
          <a:sy n="102" d="100"/>
        </p:scale>
        <p:origin x="163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38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CD75-FEB8-F148-BD2E-B8CD1B2C28E9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101A3-8A51-5143-8C74-CA2D01780D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701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CFDAB-9E6E-4318-8E04-DBF1BC56C120}" type="datetimeFigureOut">
              <a:rPr lang="fr-FR" smtClean="0"/>
              <a:t>26/11/2021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F3F8A-4ABC-400B-911C-BE23FCCDAD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223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51520" y="2924944"/>
            <a:ext cx="8640960" cy="1137941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>
              <a:defRPr sz="4000" b="1">
                <a:solidFill>
                  <a:srgbClr val="A8A8AA"/>
                </a:solidFill>
                <a:latin typeface="Helvetica Neue" panose="02000503000000020004" pitchFamily="2"/>
              </a:defRPr>
            </a:lvl1pPr>
          </a:lstStyle>
          <a:p>
            <a:r>
              <a:rPr lang="fr-FR" dirty="0"/>
              <a:t>Cliquez pour taper un titre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" y="50320"/>
            <a:ext cx="5977128" cy="1353312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-9080" y="6093296"/>
            <a:ext cx="9153080" cy="0"/>
          </a:xfrm>
          <a:prstGeom prst="line">
            <a:avLst/>
          </a:prstGeom>
          <a:ln w="127000">
            <a:solidFill>
              <a:srgbClr val="5C0F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 userDrawn="1"/>
        </p:nvCxnSpPr>
        <p:spPr>
          <a:xfrm>
            <a:off x="5877669" y="6328370"/>
            <a:ext cx="0" cy="360040"/>
          </a:xfrm>
          <a:prstGeom prst="line">
            <a:avLst/>
          </a:prstGeom>
          <a:ln w="19050">
            <a:solidFill>
              <a:srgbClr val="A8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740643" y="6256362"/>
            <a:ext cx="5112643" cy="441301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000" baseline="0">
                <a:solidFill>
                  <a:schemeClr val="tx1"/>
                </a:solidFill>
                <a:latin typeface="Helvetica Neue" pitchFamily="50"/>
              </a:defRPr>
            </a:lvl1pPr>
          </a:lstStyle>
          <a:p>
            <a:pPr lvl="0"/>
            <a:r>
              <a:rPr lang="fr-FR" dirty="0"/>
              <a:t>Indiquez l’objet de la réunion</a:t>
            </a:r>
          </a:p>
        </p:txBody>
      </p:sp>
      <p:sp>
        <p:nvSpPr>
          <p:cNvPr id="15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5902052" y="6462860"/>
            <a:ext cx="2702396" cy="22554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0">
                <a:solidFill>
                  <a:schemeClr val="tx1"/>
                </a:solidFill>
                <a:latin typeface="Helvetica Neue" pitchFamily="50"/>
              </a:defRPr>
            </a:lvl1pPr>
          </a:lstStyle>
          <a:p>
            <a:pPr lvl="0"/>
            <a:r>
              <a:rPr lang="fr-FR" dirty="0"/>
              <a:t>Tapez la date au format JJ mois AAAA</a:t>
            </a:r>
          </a:p>
        </p:txBody>
      </p:sp>
    </p:spTree>
    <p:extLst>
      <p:ext uri="{BB962C8B-B14F-4D97-AF65-F5344CB8AC3E}">
        <p14:creationId xmlns:p14="http://schemas.microsoft.com/office/powerpoint/2010/main" val="175652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7779" y="6479340"/>
            <a:ext cx="554305" cy="196131"/>
          </a:xfrm>
          <a:prstGeom prst="rect">
            <a:avLst/>
          </a:prstGeom>
        </p:spPr>
        <p:txBody>
          <a:bodyPr wrap="none"/>
          <a:lstStyle>
            <a:lvl1pPr algn="ctr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6333" y="6479340"/>
            <a:ext cx="7116652" cy="196131"/>
          </a:xfrm>
          <a:prstGeom prst="rect">
            <a:avLst/>
          </a:prstGeom>
        </p:spPr>
        <p:txBody>
          <a:bodyPr wrap="none" rIns="0"/>
          <a:lstStyle>
            <a:lvl1pPr algn="r">
              <a:defRPr sz="700" cap="all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r>
              <a:rPr lang="fr-FR"/>
              <a:t>JCAD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803667" y="6479340"/>
            <a:ext cx="147666" cy="196131"/>
          </a:xfrm>
          <a:prstGeom prst="rect">
            <a:avLst/>
          </a:prstGeom>
        </p:spPr>
        <p:txBody>
          <a:bodyPr wrap="none" lIns="0" rIns="0"/>
          <a:lstStyle>
            <a:lvl1pPr algn="l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fld id="{029F7B68-FC32-4E35-9CDA-1CB03524C24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37" name="Connecteur droit 36"/>
          <p:cNvCxnSpPr/>
          <p:nvPr userDrawn="1"/>
        </p:nvCxnSpPr>
        <p:spPr>
          <a:xfrm flipH="1">
            <a:off x="1475656" y="507528"/>
            <a:ext cx="7416824" cy="0"/>
          </a:xfrm>
          <a:prstGeom prst="line">
            <a:avLst/>
          </a:prstGeom>
          <a:ln w="25400">
            <a:solidFill>
              <a:srgbClr val="5C0F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re 1"/>
          <p:cNvSpPr>
            <a:spLocks noGrp="1"/>
          </p:cNvSpPr>
          <p:nvPr>
            <p:ph type="title" hasCustomPrompt="1"/>
          </p:nvPr>
        </p:nvSpPr>
        <p:spPr>
          <a:xfrm>
            <a:off x="1269920" y="185173"/>
            <a:ext cx="3923856" cy="461665"/>
          </a:xfrm>
          <a:prstGeom prst="rect">
            <a:avLst/>
          </a:prstGeom>
          <a:solidFill>
            <a:schemeClr val="bg1"/>
          </a:solidFill>
        </p:spPr>
        <p:txBody>
          <a:bodyPr wrap="none" rIns="54000">
            <a:spAutoFit/>
          </a:bodyPr>
          <a:lstStyle>
            <a:lvl1pPr algn="l">
              <a:defRPr sz="2400" b="1" cap="all" baseline="0">
                <a:solidFill>
                  <a:srgbClr val="5C0F8C"/>
                </a:solidFill>
                <a:latin typeface="Helvetica Neue" pitchFamily="50"/>
              </a:defRPr>
            </a:lvl1pPr>
          </a:lstStyle>
          <a:p>
            <a:r>
              <a:rPr lang="fr-FR" dirty="0"/>
              <a:t>CLIQUEZ POUR TAPER UN TITRE</a:t>
            </a:r>
          </a:p>
        </p:txBody>
      </p:sp>
      <p:sp>
        <p:nvSpPr>
          <p:cNvPr id="39" name="Espace réservé du texte 28"/>
          <p:cNvSpPr>
            <a:spLocks noGrp="1"/>
          </p:cNvSpPr>
          <p:nvPr>
            <p:ph type="body" sz="quarter" idx="13" hasCustomPrompt="1"/>
          </p:nvPr>
        </p:nvSpPr>
        <p:spPr>
          <a:xfrm>
            <a:off x="1278255" y="572823"/>
            <a:ext cx="3413114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itchFamily="50"/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 dirty="0"/>
              <a:t>Cliquez pour taper un sous-titre</a:t>
            </a:r>
          </a:p>
        </p:txBody>
      </p:sp>
      <p:sp>
        <p:nvSpPr>
          <p:cNvPr id="45" name="Espace réservé du texte 44"/>
          <p:cNvSpPr>
            <a:spLocks noGrp="1"/>
          </p:cNvSpPr>
          <p:nvPr>
            <p:ph type="body" sz="quarter" idx="16" hasCustomPrompt="1"/>
          </p:nvPr>
        </p:nvSpPr>
        <p:spPr>
          <a:xfrm>
            <a:off x="539824" y="1196752"/>
            <a:ext cx="8352656" cy="4824536"/>
          </a:xfrm>
          <a:prstGeom prst="rect">
            <a:avLst/>
          </a:prstGeom>
        </p:spPr>
        <p:txBody>
          <a:bodyPr>
            <a:noAutofit/>
          </a:bodyPr>
          <a:lstStyle>
            <a:lvl1pPr marL="92075" indent="-92075">
              <a:buFont typeface="Wingdings" panose="05000000000000000000" pitchFamily="2" charset="2"/>
              <a:buChar char="q"/>
              <a:defRPr sz="2000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 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6" name="ZoneTexte 45"/>
          <p:cNvSpPr txBox="1"/>
          <p:nvPr userDrawn="1"/>
        </p:nvSpPr>
        <p:spPr>
          <a:xfrm>
            <a:off x="8069159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sp>
        <p:nvSpPr>
          <p:cNvPr id="47" name="ZoneTexte 46"/>
          <p:cNvSpPr txBox="1"/>
          <p:nvPr userDrawn="1"/>
        </p:nvSpPr>
        <p:spPr>
          <a:xfrm>
            <a:off x="8640617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20475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4"/>
          <p:cNvSpPr>
            <a:spLocks noGrp="1"/>
          </p:cNvSpPr>
          <p:nvPr>
            <p:ph type="body" sz="quarter" idx="16" hasCustomPrompt="1"/>
          </p:nvPr>
        </p:nvSpPr>
        <p:spPr>
          <a:xfrm>
            <a:off x="539824" y="1196752"/>
            <a:ext cx="3888160" cy="4824536"/>
          </a:xfrm>
          <a:prstGeom prst="rect">
            <a:avLst/>
          </a:prstGeom>
        </p:spPr>
        <p:txBody>
          <a:bodyPr>
            <a:noAutofit/>
          </a:bodyPr>
          <a:lstStyle>
            <a:lvl1pPr marL="92075" indent="-92075">
              <a:buFont typeface="Wingdings" panose="05000000000000000000" pitchFamily="2" charset="2"/>
              <a:buChar char="q"/>
              <a:defRPr sz="2000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 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9" name="Espace réservé du texte 44"/>
          <p:cNvSpPr>
            <a:spLocks noGrp="1"/>
          </p:cNvSpPr>
          <p:nvPr>
            <p:ph type="body" sz="quarter" idx="17" hasCustomPrompt="1"/>
          </p:nvPr>
        </p:nvSpPr>
        <p:spPr>
          <a:xfrm>
            <a:off x="4788024" y="1196752"/>
            <a:ext cx="4032176" cy="4824536"/>
          </a:xfrm>
          <a:prstGeom prst="rect">
            <a:avLst/>
          </a:prstGeom>
        </p:spPr>
        <p:txBody>
          <a:bodyPr>
            <a:noAutofit/>
          </a:bodyPr>
          <a:lstStyle>
            <a:lvl1pPr marL="92075" indent="-92075">
              <a:buFont typeface="Wingdings" panose="05000000000000000000" pitchFamily="2" charset="2"/>
              <a:buChar char="q"/>
              <a:defRPr sz="2000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 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4615433" y="1196752"/>
            <a:ext cx="0" cy="4824536"/>
          </a:xfrm>
          <a:prstGeom prst="line">
            <a:avLst/>
          </a:prstGeom>
          <a:ln>
            <a:solidFill>
              <a:srgbClr val="A8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7779" y="6479340"/>
            <a:ext cx="554305" cy="196131"/>
          </a:xfrm>
          <a:prstGeom prst="rect">
            <a:avLst/>
          </a:prstGeom>
        </p:spPr>
        <p:txBody>
          <a:bodyPr wrap="none"/>
          <a:lstStyle>
            <a:lvl1pPr algn="ctr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endParaRPr lang="fr-FR"/>
          </a:p>
        </p:txBody>
      </p:sp>
      <p:sp>
        <p:nvSpPr>
          <p:cNvPr id="2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6333" y="6479340"/>
            <a:ext cx="7116652" cy="196131"/>
          </a:xfrm>
          <a:prstGeom prst="rect">
            <a:avLst/>
          </a:prstGeom>
        </p:spPr>
        <p:txBody>
          <a:bodyPr wrap="none" rIns="0"/>
          <a:lstStyle>
            <a:lvl1pPr algn="r">
              <a:defRPr sz="700" cap="all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r>
              <a:rPr lang="fr-FR"/>
              <a:t>JCAD 2021</a:t>
            </a:r>
          </a:p>
        </p:txBody>
      </p:sp>
      <p:sp>
        <p:nvSpPr>
          <p:cNvPr id="2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803667" y="6479340"/>
            <a:ext cx="147666" cy="196131"/>
          </a:xfrm>
          <a:prstGeom prst="rect">
            <a:avLst/>
          </a:prstGeom>
        </p:spPr>
        <p:txBody>
          <a:bodyPr wrap="none" lIns="0" rIns="0"/>
          <a:lstStyle>
            <a:lvl1pPr algn="l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fld id="{029F7B68-FC32-4E35-9CDA-1CB03524C24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ZoneTexte 21"/>
          <p:cNvSpPr txBox="1"/>
          <p:nvPr userDrawn="1"/>
        </p:nvSpPr>
        <p:spPr>
          <a:xfrm>
            <a:off x="8069159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sp>
        <p:nvSpPr>
          <p:cNvPr id="23" name="ZoneTexte 22"/>
          <p:cNvSpPr txBox="1"/>
          <p:nvPr userDrawn="1"/>
        </p:nvSpPr>
        <p:spPr>
          <a:xfrm>
            <a:off x="8640617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475656" y="507528"/>
            <a:ext cx="7416824" cy="0"/>
          </a:xfrm>
          <a:prstGeom prst="line">
            <a:avLst/>
          </a:prstGeom>
          <a:ln w="25400">
            <a:solidFill>
              <a:srgbClr val="5C0F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1269920" y="185173"/>
            <a:ext cx="3923856" cy="461665"/>
          </a:xfrm>
          <a:prstGeom prst="rect">
            <a:avLst/>
          </a:prstGeom>
          <a:solidFill>
            <a:schemeClr val="bg1"/>
          </a:solidFill>
        </p:spPr>
        <p:txBody>
          <a:bodyPr wrap="none" rIns="54000">
            <a:spAutoFit/>
          </a:bodyPr>
          <a:lstStyle>
            <a:lvl1pPr algn="l">
              <a:defRPr sz="2400" b="1" cap="all" baseline="0">
                <a:solidFill>
                  <a:srgbClr val="5C0F8C"/>
                </a:solidFill>
                <a:latin typeface="Helvetica Neue" pitchFamily="50"/>
              </a:defRPr>
            </a:lvl1pPr>
          </a:lstStyle>
          <a:p>
            <a:r>
              <a:rPr lang="fr-FR" dirty="0"/>
              <a:t>CLIQUEZ POUR TAPER UN TITRE</a:t>
            </a: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3" hasCustomPrompt="1"/>
          </p:nvPr>
        </p:nvSpPr>
        <p:spPr>
          <a:xfrm>
            <a:off x="1278255" y="572823"/>
            <a:ext cx="3413114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itchFamily="50"/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 dirty="0"/>
              <a:t>Cliquez pour taper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82030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u texte + 2 blocs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4"/>
          <p:cNvSpPr>
            <a:spLocks noGrp="1"/>
          </p:cNvSpPr>
          <p:nvPr>
            <p:ph type="body" sz="quarter" idx="16" hasCustomPrompt="1"/>
          </p:nvPr>
        </p:nvSpPr>
        <p:spPr>
          <a:xfrm>
            <a:off x="539824" y="1196752"/>
            <a:ext cx="3888160" cy="4824536"/>
          </a:xfrm>
          <a:prstGeom prst="rect">
            <a:avLst/>
          </a:prstGeom>
        </p:spPr>
        <p:txBody>
          <a:bodyPr>
            <a:noAutofit/>
          </a:bodyPr>
          <a:lstStyle>
            <a:lvl1pPr marL="92075" indent="-92075">
              <a:buFont typeface="Wingdings" panose="05000000000000000000" pitchFamily="2" charset="2"/>
              <a:buChar char="q"/>
              <a:defRPr sz="2000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 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9" name="Espace réservé du texte 44"/>
          <p:cNvSpPr>
            <a:spLocks noGrp="1"/>
          </p:cNvSpPr>
          <p:nvPr>
            <p:ph type="body" sz="quarter" idx="17" hasCustomPrompt="1"/>
          </p:nvPr>
        </p:nvSpPr>
        <p:spPr>
          <a:xfrm>
            <a:off x="4710683" y="1206277"/>
            <a:ext cx="4009968" cy="21602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Font typeface="Helvetica" panose="020B0604020202030204" pitchFamily="34" charset="0"/>
              <a:buNone/>
              <a:defRPr sz="2000" baseline="0">
                <a:solidFill>
                  <a:schemeClr val="bg1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44"/>
          <p:cNvSpPr>
            <a:spLocks noGrp="1"/>
          </p:cNvSpPr>
          <p:nvPr>
            <p:ph type="body" sz="quarter" idx="18" hasCustomPrompt="1"/>
          </p:nvPr>
        </p:nvSpPr>
        <p:spPr>
          <a:xfrm>
            <a:off x="4720208" y="3851523"/>
            <a:ext cx="4009968" cy="21602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Font typeface="Helvetica" panose="020B0604020202030204" pitchFamily="34" charset="0"/>
              <a:buNone/>
              <a:defRPr sz="2000" baseline="0">
                <a:solidFill>
                  <a:schemeClr val="bg1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7779" y="6479340"/>
            <a:ext cx="554305" cy="196131"/>
          </a:xfrm>
          <a:prstGeom prst="rect">
            <a:avLst/>
          </a:prstGeom>
        </p:spPr>
        <p:txBody>
          <a:bodyPr wrap="none"/>
          <a:lstStyle>
            <a:lvl1pPr algn="ctr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endParaRPr lang="fr-FR"/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6333" y="6479340"/>
            <a:ext cx="7116652" cy="196131"/>
          </a:xfrm>
          <a:prstGeom prst="rect">
            <a:avLst/>
          </a:prstGeom>
        </p:spPr>
        <p:txBody>
          <a:bodyPr wrap="none" rIns="0"/>
          <a:lstStyle>
            <a:lvl1pPr algn="r">
              <a:defRPr sz="700" cap="all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r>
              <a:rPr lang="fr-FR"/>
              <a:t>JCAD 2021</a:t>
            </a:r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803667" y="6479340"/>
            <a:ext cx="147666" cy="196131"/>
          </a:xfrm>
          <a:prstGeom prst="rect">
            <a:avLst/>
          </a:prstGeom>
        </p:spPr>
        <p:txBody>
          <a:bodyPr wrap="none" lIns="0" rIns="0"/>
          <a:lstStyle>
            <a:lvl1pPr algn="l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fld id="{029F7B68-FC32-4E35-9CDA-1CB03524C24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ZoneTexte 23"/>
          <p:cNvSpPr txBox="1"/>
          <p:nvPr userDrawn="1"/>
        </p:nvSpPr>
        <p:spPr>
          <a:xfrm>
            <a:off x="8069159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sp>
        <p:nvSpPr>
          <p:cNvPr id="25" name="ZoneTexte 24"/>
          <p:cNvSpPr txBox="1"/>
          <p:nvPr userDrawn="1"/>
        </p:nvSpPr>
        <p:spPr>
          <a:xfrm>
            <a:off x="8640617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475656" y="507528"/>
            <a:ext cx="7416824" cy="0"/>
          </a:xfrm>
          <a:prstGeom prst="line">
            <a:avLst/>
          </a:prstGeom>
          <a:ln w="25400">
            <a:solidFill>
              <a:srgbClr val="5C0F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1269920" y="185173"/>
            <a:ext cx="3923856" cy="461665"/>
          </a:xfrm>
          <a:prstGeom prst="rect">
            <a:avLst/>
          </a:prstGeom>
          <a:solidFill>
            <a:schemeClr val="bg1"/>
          </a:solidFill>
        </p:spPr>
        <p:txBody>
          <a:bodyPr wrap="none" rIns="54000">
            <a:spAutoFit/>
          </a:bodyPr>
          <a:lstStyle>
            <a:lvl1pPr algn="l">
              <a:defRPr sz="2400" b="1" cap="all" baseline="0">
                <a:solidFill>
                  <a:srgbClr val="5C0F8C"/>
                </a:solidFill>
                <a:latin typeface="Helvetica Neue" pitchFamily="50"/>
              </a:defRPr>
            </a:lvl1pPr>
          </a:lstStyle>
          <a:p>
            <a:r>
              <a:rPr lang="fr-FR" dirty="0"/>
              <a:t>CLIQUEZ POUR TAPER UN TITRE</a:t>
            </a: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3" hasCustomPrompt="1"/>
          </p:nvPr>
        </p:nvSpPr>
        <p:spPr>
          <a:xfrm>
            <a:off x="1278255" y="572823"/>
            <a:ext cx="3413114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itchFamily="50"/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 dirty="0"/>
              <a:t>Cliquez pour taper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471100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s 4 coul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44"/>
          <p:cNvSpPr>
            <a:spLocks noGrp="1"/>
          </p:cNvSpPr>
          <p:nvPr>
            <p:ph type="body" sz="quarter" idx="16" hasCustomPrompt="1"/>
          </p:nvPr>
        </p:nvSpPr>
        <p:spPr>
          <a:xfrm>
            <a:off x="719000" y="1340768"/>
            <a:ext cx="3654120" cy="2160240"/>
          </a:xfrm>
          <a:prstGeom prst="rect">
            <a:avLst/>
          </a:prstGeom>
          <a:gradFill flip="none" rotWithShape="1">
            <a:gsLst>
              <a:gs pos="0">
                <a:srgbClr val="5C0F8C">
                  <a:shade val="30000"/>
                  <a:satMod val="115000"/>
                </a:srgbClr>
              </a:gs>
              <a:gs pos="50000">
                <a:srgbClr val="5C0F8C">
                  <a:shade val="67500"/>
                  <a:satMod val="115000"/>
                </a:srgbClr>
              </a:gs>
              <a:gs pos="100000">
                <a:srgbClr val="5C0F8C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Font typeface="Helvetica" panose="020B0604020202030204" pitchFamily="34" charset="0"/>
              <a:buNone/>
              <a:defRPr sz="2000" baseline="0">
                <a:solidFill>
                  <a:schemeClr val="bg1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44"/>
          <p:cNvSpPr>
            <a:spLocks noGrp="1"/>
          </p:cNvSpPr>
          <p:nvPr>
            <p:ph type="body" sz="quarter" idx="17" hasCustomPrompt="1"/>
          </p:nvPr>
        </p:nvSpPr>
        <p:spPr>
          <a:xfrm>
            <a:off x="4734304" y="1340768"/>
            <a:ext cx="3654120" cy="2160240"/>
          </a:xfrm>
          <a:prstGeom prst="rect">
            <a:avLst/>
          </a:prstGeom>
          <a:gradFill flip="none" rotWithShape="1">
            <a:gsLst>
              <a:gs pos="0">
                <a:srgbClr val="BBD050">
                  <a:shade val="30000"/>
                  <a:satMod val="115000"/>
                </a:srgbClr>
              </a:gs>
              <a:gs pos="50000">
                <a:srgbClr val="BBD050">
                  <a:shade val="67500"/>
                  <a:satMod val="115000"/>
                </a:srgbClr>
              </a:gs>
              <a:gs pos="100000">
                <a:srgbClr val="BBD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Font typeface="Helvetica" panose="020B0604020202030204" pitchFamily="34" charset="0"/>
              <a:buNone/>
              <a:defRPr sz="2000" baseline="0">
                <a:solidFill>
                  <a:schemeClr val="bg1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4" name="Espace réservé du texte 44"/>
          <p:cNvSpPr>
            <a:spLocks noGrp="1"/>
          </p:cNvSpPr>
          <p:nvPr>
            <p:ph type="body" sz="quarter" idx="18" hasCustomPrompt="1"/>
          </p:nvPr>
        </p:nvSpPr>
        <p:spPr>
          <a:xfrm>
            <a:off x="718728" y="3833616"/>
            <a:ext cx="3654120" cy="2160240"/>
          </a:xfrm>
          <a:prstGeom prst="rect">
            <a:avLst/>
          </a:prstGeom>
          <a:gradFill flip="none" rotWithShape="1">
            <a:gsLst>
              <a:gs pos="0">
                <a:srgbClr val="F08A00">
                  <a:shade val="30000"/>
                  <a:satMod val="115000"/>
                </a:srgbClr>
              </a:gs>
              <a:gs pos="50000">
                <a:srgbClr val="F08A00">
                  <a:shade val="67500"/>
                  <a:satMod val="115000"/>
                </a:srgbClr>
              </a:gs>
              <a:gs pos="100000">
                <a:srgbClr val="F08A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Font typeface="Helvetica" panose="020B0604020202030204" pitchFamily="34" charset="0"/>
              <a:buNone/>
              <a:defRPr sz="2000" baseline="0">
                <a:solidFill>
                  <a:schemeClr val="bg1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44"/>
          <p:cNvSpPr>
            <a:spLocks noGrp="1"/>
          </p:cNvSpPr>
          <p:nvPr>
            <p:ph type="body" sz="quarter" idx="19" hasCustomPrompt="1"/>
          </p:nvPr>
        </p:nvSpPr>
        <p:spPr>
          <a:xfrm>
            <a:off x="4734032" y="3833616"/>
            <a:ext cx="3654120" cy="2160240"/>
          </a:xfrm>
          <a:prstGeom prst="rect">
            <a:avLst/>
          </a:prstGeom>
          <a:gradFill flip="none" rotWithShape="1">
            <a:gsLst>
              <a:gs pos="0">
                <a:srgbClr val="2C74B5">
                  <a:shade val="30000"/>
                  <a:satMod val="115000"/>
                </a:srgbClr>
              </a:gs>
              <a:gs pos="50000">
                <a:srgbClr val="2C74B5">
                  <a:shade val="67500"/>
                  <a:satMod val="115000"/>
                </a:srgbClr>
              </a:gs>
              <a:gs pos="100000">
                <a:srgbClr val="2C74B5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Font typeface="Helvetica" panose="020B0604020202030204" pitchFamily="34" charset="0"/>
              <a:buNone/>
              <a:defRPr sz="2000" baseline="0">
                <a:solidFill>
                  <a:schemeClr val="bg1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7779" y="6479340"/>
            <a:ext cx="554305" cy="196131"/>
          </a:xfrm>
          <a:prstGeom prst="rect">
            <a:avLst/>
          </a:prstGeom>
        </p:spPr>
        <p:txBody>
          <a:bodyPr wrap="none"/>
          <a:lstStyle>
            <a:lvl1pPr algn="ctr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endParaRPr lang="fr-FR"/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6333" y="6479340"/>
            <a:ext cx="7116652" cy="196131"/>
          </a:xfrm>
          <a:prstGeom prst="rect">
            <a:avLst/>
          </a:prstGeom>
        </p:spPr>
        <p:txBody>
          <a:bodyPr wrap="none" rIns="0"/>
          <a:lstStyle>
            <a:lvl1pPr algn="r">
              <a:defRPr sz="700" cap="all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r>
              <a:rPr lang="fr-FR"/>
              <a:t>JCAD 2021</a:t>
            </a:r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803667" y="6479340"/>
            <a:ext cx="147666" cy="196131"/>
          </a:xfrm>
          <a:prstGeom prst="rect">
            <a:avLst/>
          </a:prstGeom>
        </p:spPr>
        <p:txBody>
          <a:bodyPr wrap="none" lIns="0" rIns="0"/>
          <a:lstStyle>
            <a:lvl1pPr algn="l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fld id="{029F7B68-FC32-4E35-9CDA-1CB03524C24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ZoneTexte 23"/>
          <p:cNvSpPr txBox="1"/>
          <p:nvPr userDrawn="1"/>
        </p:nvSpPr>
        <p:spPr>
          <a:xfrm>
            <a:off x="8069159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sp>
        <p:nvSpPr>
          <p:cNvPr id="25" name="ZoneTexte 24"/>
          <p:cNvSpPr txBox="1"/>
          <p:nvPr userDrawn="1"/>
        </p:nvSpPr>
        <p:spPr>
          <a:xfrm>
            <a:off x="8640617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 flipH="1">
            <a:off x="1475656" y="507528"/>
            <a:ext cx="7416824" cy="0"/>
          </a:xfrm>
          <a:prstGeom prst="line">
            <a:avLst/>
          </a:prstGeom>
          <a:ln w="25400">
            <a:solidFill>
              <a:srgbClr val="5C0F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269920" y="185173"/>
            <a:ext cx="3923856" cy="461665"/>
          </a:xfrm>
          <a:prstGeom prst="rect">
            <a:avLst/>
          </a:prstGeom>
          <a:solidFill>
            <a:schemeClr val="bg1"/>
          </a:solidFill>
        </p:spPr>
        <p:txBody>
          <a:bodyPr wrap="none" rIns="54000">
            <a:spAutoFit/>
          </a:bodyPr>
          <a:lstStyle>
            <a:lvl1pPr algn="l">
              <a:defRPr sz="2400" b="1" cap="all" baseline="0">
                <a:solidFill>
                  <a:srgbClr val="5C0F8C"/>
                </a:solidFill>
                <a:latin typeface="Helvetica Neue" pitchFamily="50"/>
              </a:defRPr>
            </a:lvl1pPr>
          </a:lstStyle>
          <a:p>
            <a:r>
              <a:rPr lang="fr-FR" dirty="0"/>
              <a:t>CLIQUEZ POUR TAPER UN TITRE</a:t>
            </a:r>
          </a:p>
        </p:txBody>
      </p:sp>
      <p:sp>
        <p:nvSpPr>
          <p:cNvPr id="18" name="Espace réservé du texte 28"/>
          <p:cNvSpPr>
            <a:spLocks noGrp="1"/>
          </p:cNvSpPr>
          <p:nvPr>
            <p:ph type="body" sz="quarter" idx="13" hasCustomPrompt="1"/>
          </p:nvPr>
        </p:nvSpPr>
        <p:spPr>
          <a:xfrm>
            <a:off x="1278255" y="572823"/>
            <a:ext cx="3413114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itchFamily="50"/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 dirty="0"/>
              <a:t>Cliquez pour taper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03240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ndeaux 4 coul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44"/>
          <p:cNvSpPr>
            <a:spLocks noGrp="1"/>
          </p:cNvSpPr>
          <p:nvPr>
            <p:ph type="body" sz="quarter" idx="16" hasCustomPrompt="1"/>
          </p:nvPr>
        </p:nvSpPr>
        <p:spPr>
          <a:xfrm>
            <a:off x="719000" y="1556792"/>
            <a:ext cx="7669424" cy="648072"/>
          </a:xfrm>
          <a:prstGeom prst="rect">
            <a:avLst/>
          </a:prstGeom>
          <a:gradFill flip="none" rotWithShape="1">
            <a:gsLst>
              <a:gs pos="0">
                <a:srgbClr val="5C0F8C">
                  <a:shade val="30000"/>
                  <a:satMod val="115000"/>
                </a:srgbClr>
              </a:gs>
              <a:gs pos="50000">
                <a:srgbClr val="5C0F8C">
                  <a:shade val="67500"/>
                  <a:satMod val="115000"/>
                </a:srgbClr>
              </a:gs>
              <a:gs pos="100000">
                <a:srgbClr val="5C0F8C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>
            <a:noAutofit/>
          </a:bodyPr>
          <a:lstStyle>
            <a:lvl1pPr marL="0" indent="0" algn="ctr">
              <a:buFont typeface="Helvetica" panose="020B0604020202030204" pitchFamily="34" charset="0"/>
              <a:buNone/>
              <a:defRPr sz="2000" baseline="0">
                <a:solidFill>
                  <a:schemeClr val="bg1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44"/>
          <p:cNvSpPr>
            <a:spLocks noGrp="1"/>
          </p:cNvSpPr>
          <p:nvPr>
            <p:ph type="body" sz="quarter" idx="17" hasCustomPrompt="1"/>
          </p:nvPr>
        </p:nvSpPr>
        <p:spPr>
          <a:xfrm>
            <a:off x="719000" y="2708920"/>
            <a:ext cx="7669424" cy="648072"/>
          </a:xfrm>
          <a:prstGeom prst="rect">
            <a:avLst/>
          </a:prstGeom>
          <a:gradFill flip="none" rotWithShape="1">
            <a:gsLst>
              <a:gs pos="0">
                <a:srgbClr val="BBD050">
                  <a:shade val="30000"/>
                  <a:satMod val="115000"/>
                </a:srgbClr>
              </a:gs>
              <a:gs pos="50000">
                <a:srgbClr val="BBD050">
                  <a:shade val="67500"/>
                  <a:satMod val="115000"/>
                </a:srgbClr>
              </a:gs>
              <a:gs pos="100000">
                <a:srgbClr val="BBD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>
            <a:noAutofit/>
          </a:bodyPr>
          <a:lstStyle>
            <a:lvl1pPr marL="0" indent="0" algn="ctr">
              <a:buFont typeface="Helvetica" panose="020B0604020202030204" pitchFamily="34" charset="0"/>
              <a:buNone/>
              <a:defRPr sz="2000" baseline="0">
                <a:solidFill>
                  <a:schemeClr val="bg1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4" name="Espace réservé du texte 44"/>
          <p:cNvSpPr>
            <a:spLocks noGrp="1"/>
          </p:cNvSpPr>
          <p:nvPr>
            <p:ph type="body" sz="quarter" idx="18" hasCustomPrompt="1"/>
          </p:nvPr>
        </p:nvSpPr>
        <p:spPr>
          <a:xfrm>
            <a:off x="719000" y="5013176"/>
            <a:ext cx="7669424" cy="648072"/>
          </a:xfrm>
          <a:prstGeom prst="rect">
            <a:avLst/>
          </a:prstGeom>
          <a:gradFill flip="none" rotWithShape="1">
            <a:gsLst>
              <a:gs pos="0">
                <a:srgbClr val="F08A00">
                  <a:shade val="30000"/>
                  <a:satMod val="115000"/>
                </a:srgbClr>
              </a:gs>
              <a:gs pos="50000">
                <a:srgbClr val="F08A00">
                  <a:shade val="67500"/>
                  <a:satMod val="115000"/>
                </a:srgbClr>
              </a:gs>
              <a:gs pos="100000">
                <a:srgbClr val="F08A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>
            <a:noAutofit/>
          </a:bodyPr>
          <a:lstStyle>
            <a:lvl1pPr marL="0" indent="0" algn="ctr">
              <a:buFont typeface="Helvetica" panose="020B0604020202030204" pitchFamily="34" charset="0"/>
              <a:buNone/>
              <a:defRPr sz="2000" baseline="0">
                <a:solidFill>
                  <a:schemeClr val="bg1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44"/>
          <p:cNvSpPr>
            <a:spLocks noGrp="1"/>
          </p:cNvSpPr>
          <p:nvPr>
            <p:ph type="body" sz="quarter" idx="19" hasCustomPrompt="1"/>
          </p:nvPr>
        </p:nvSpPr>
        <p:spPr>
          <a:xfrm>
            <a:off x="719000" y="3861048"/>
            <a:ext cx="7669424" cy="648072"/>
          </a:xfrm>
          <a:prstGeom prst="rect">
            <a:avLst/>
          </a:prstGeom>
          <a:gradFill flip="none" rotWithShape="1">
            <a:gsLst>
              <a:gs pos="0">
                <a:srgbClr val="2C74B5">
                  <a:shade val="30000"/>
                  <a:satMod val="115000"/>
                </a:srgbClr>
              </a:gs>
              <a:gs pos="50000">
                <a:srgbClr val="2C74B5">
                  <a:shade val="67500"/>
                  <a:satMod val="115000"/>
                </a:srgbClr>
              </a:gs>
              <a:gs pos="100000">
                <a:srgbClr val="2C74B5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>
            <a:noAutofit/>
          </a:bodyPr>
          <a:lstStyle>
            <a:lvl1pPr marL="0" indent="0" algn="ctr">
              <a:buFont typeface="Helvetica" panose="020B0604020202030204" pitchFamily="34" charset="0"/>
              <a:buNone/>
              <a:defRPr sz="2000" baseline="0">
                <a:solidFill>
                  <a:schemeClr val="bg1"/>
                </a:solidFill>
                <a:latin typeface="Helvetica" panose="020B0604020202030204" pitchFamily="34" charset="0"/>
              </a:defRPr>
            </a:lvl1pPr>
            <a:lvl2pPr marL="447675" indent="-182563"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  <a:latin typeface="Helvetica" panose="020B0604020202030204" pitchFamily="34" charset="0"/>
              </a:defRPr>
            </a:lvl2pPr>
            <a:lvl3pPr marL="804863" indent="-174625">
              <a:defRPr sz="1600">
                <a:solidFill>
                  <a:srgbClr val="2C74B5"/>
                </a:solidFill>
                <a:latin typeface="Helvetica" panose="020B0604020202030204" pitchFamily="34" charset="0"/>
              </a:defRPr>
            </a:lvl3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7779" y="6479340"/>
            <a:ext cx="554305" cy="196131"/>
          </a:xfrm>
          <a:prstGeom prst="rect">
            <a:avLst/>
          </a:prstGeom>
        </p:spPr>
        <p:txBody>
          <a:bodyPr wrap="none"/>
          <a:lstStyle>
            <a:lvl1pPr algn="ctr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endParaRPr lang="fr-FR"/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6333" y="6479340"/>
            <a:ext cx="7116652" cy="196131"/>
          </a:xfrm>
          <a:prstGeom prst="rect">
            <a:avLst/>
          </a:prstGeom>
        </p:spPr>
        <p:txBody>
          <a:bodyPr wrap="none" rIns="0"/>
          <a:lstStyle>
            <a:lvl1pPr algn="r">
              <a:defRPr sz="700" cap="all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r>
              <a:rPr lang="fr-FR"/>
              <a:t>JCAD 2021</a:t>
            </a:r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803667" y="6479340"/>
            <a:ext cx="147666" cy="196131"/>
          </a:xfrm>
          <a:prstGeom prst="rect">
            <a:avLst/>
          </a:prstGeom>
        </p:spPr>
        <p:txBody>
          <a:bodyPr wrap="none" lIns="0" rIns="0"/>
          <a:lstStyle>
            <a:lvl1pPr algn="l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fld id="{029F7B68-FC32-4E35-9CDA-1CB03524C24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ZoneTexte 23"/>
          <p:cNvSpPr txBox="1"/>
          <p:nvPr userDrawn="1"/>
        </p:nvSpPr>
        <p:spPr>
          <a:xfrm>
            <a:off x="8069159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sp>
        <p:nvSpPr>
          <p:cNvPr id="25" name="ZoneTexte 24"/>
          <p:cNvSpPr txBox="1"/>
          <p:nvPr userDrawn="1"/>
        </p:nvSpPr>
        <p:spPr>
          <a:xfrm>
            <a:off x="8640617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 flipH="1">
            <a:off x="1475656" y="507528"/>
            <a:ext cx="7416824" cy="0"/>
          </a:xfrm>
          <a:prstGeom prst="line">
            <a:avLst/>
          </a:prstGeom>
          <a:ln w="25400">
            <a:solidFill>
              <a:srgbClr val="5C0F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269920" y="185173"/>
            <a:ext cx="3923856" cy="461665"/>
          </a:xfrm>
          <a:prstGeom prst="rect">
            <a:avLst/>
          </a:prstGeom>
          <a:solidFill>
            <a:schemeClr val="bg1"/>
          </a:solidFill>
        </p:spPr>
        <p:txBody>
          <a:bodyPr wrap="none" rIns="54000">
            <a:spAutoFit/>
          </a:bodyPr>
          <a:lstStyle>
            <a:lvl1pPr algn="l">
              <a:defRPr sz="2400" b="1" cap="all" baseline="0">
                <a:solidFill>
                  <a:srgbClr val="5C0F8C"/>
                </a:solidFill>
                <a:latin typeface="Helvetica Neue" pitchFamily="50"/>
              </a:defRPr>
            </a:lvl1pPr>
          </a:lstStyle>
          <a:p>
            <a:r>
              <a:rPr lang="fr-FR" dirty="0"/>
              <a:t>CLIQUEZ POUR TAPER UN TITRE</a:t>
            </a:r>
          </a:p>
        </p:txBody>
      </p:sp>
      <p:sp>
        <p:nvSpPr>
          <p:cNvPr id="18" name="Espace réservé du texte 28"/>
          <p:cNvSpPr>
            <a:spLocks noGrp="1"/>
          </p:cNvSpPr>
          <p:nvPr>
            <p:ph type="body" sz="quarter" idx="13" hasCustomPrompt="1"/>
          </p:nvPr>
        </p:nvSpPr>
        <p:spPr>
          <a:xfrm>
            <a:off x="1278255" y="572823"/>
            <a:ext cx="3413114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itchFamily="50"/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 dirty="0"/>
              <a:t>Cliquez pour taper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199561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loc gris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693093" y="1566317"/>
            <a:ext cx="7701426" cy="4104456"/>
          </a:xfrm>
          <a:prstGeom prst="rect">
            <a:avLst/>
          </a:prstGeom>
          <a:gradFill flip="none" rotWithShape="1">
            <a:gsLst>
              <a:gs pos="0">
                <a:srgbClr val="A8A8AA">
                  <a:shade val="30000"/>
                  <a:satMod val="115000"/>
                </a:srgbClr>
              </a:gs>
              <a:gs pos="50000">
                <a:srgbClr val="A8A8AA">
                  <a:shade val="67500"/>
                  <a:satMod val="115000"/>
                </a:srgbClr>
              </a:gs>
              <a:gs pos="100000">
                <a:srgbClr val="A8A8AA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7779" y="6479340"/>
            <a:ext cx="554305" cy="196131"/>
          </a:xfrm>
          <a:prstGeom prst="rect">
            <a:avLst/>
          </a:prstGeom>
        </p:spPr>
        <p:txBody>
          <a:bodyPr wrap="none"/>
          <a:lstStyle>
            <a:lvl1pPr algn="ctr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6333" y="6479340"/>
            <a:ext cx="7116652" cy="196131"/>
          </a:xfrm>
          <a:prstGeom prst="rect">
            <a:avLst/>
          </a:prstGeom>
        </p:spPr>
        <p:txBody>
          <a:bodyPr wrap="none" rIns="0"/>
          <a:lstStyle>
            <a:lvl1pPr algn="r">
              <a:defRPr sz="700" cap="all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r>
              <a:rPr lang="fr-FR"/>
              <a:t>JCAD 2021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803667" y="6479340"/>
            <a:ext cx="147666" cy="196131"/>
          </a:xfrm>
          <a:prstGeom prst="rect">
            <a:avLst/>
          </a:prstGeom>
        </p:spPr>
        <p:txBody>
          <a:bodyPr wrap="none" lIns="0" rIns="0"/>
          <a:lstStyle>
            <a:lvl1pPr algn="l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fld id="{029F7B68-FC32-4E35-9CDA-1CB03524C24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ZoneTexte 14"/>
          <p:cNvSpPr txBox="1"/>
          <p:nvPr userDrawn="1"/>
        </p:nvSpPr>
        <p:spPr>
          <a:xfrm>
            <a:off x="8069159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sp>
        <p:nvSpPr>
          <p:cNvPr id="22" name="ZoneTexte 21"/>
          <p:cNvSpPr txBox="1"/>
          <p:nvPr userDrawn="1"/>
        </p:nvSpPr>
        <p:spPr>
          <a:xfrm>
            <a:off x="8640617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 flipH="1">
            <a:off x="1475656" y="507528"/>
            <a:ext cx="7416824" cy="0"/>
          </a:xfrm>
          <a:prstGeom prst="line">
            <a:avLst/>
          </a:prstGeom>
          <a:ln w="25400">
            <a:solidFill>
              <a:srgbClr val="5C0F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/>
          <p:cNvSpPr>
            <a:spLocks noGrp="1"/>
          </p:cNvSpPr>
          <p:nvPr>
            <p:ph type="title" hasCustomPrompt="1"/>
          </p:nvPr>
        </p:nvSpPr>
        <p:spPr>
          <a:xfrm>
            <a:off x="1269920" y="185173"/>
            <a:ext cx="3923856" cy="461665"/>
          </a:xfrm>
          <a:prstGeom prst="rect">
            <a:avLst/>
          </a:prstGeom>
          <a:solidFill>
            <a:schemeClr val="bg1"/>
          </a:solidFill>
        </p:spPr>
        <p:txBody>
          <a:bodyPr wrap="none" rIns="54000">
            <a:spAutoFit/>
          </a:bodyPr>
          <a:lstStyle>
            <a:lvl1pPr algn="l">
              <a:defRPr sz="2400" b="1" cap="all" baseline="0">
                <a:solidFill>
                  <a:srgbClr val="5C0F8C"/>
                </a:solidFill>
                <a:latin typeface="Helvetica Neue" pitchFamily="50"/>
              </a:defRPr>
            </a:lvl1pPr>
          </a:lstStyle>
          <a:p>
            <a:r>
              <a:rPr lang="fr-FR" dirty="0"/>
              <a:t>CLIQUEZ POUR TAPER UN TITRE</a:t>
            </a:r>
          </a:p>
        </p:txBody>
      </p:sp>
      <p:sp>
        <p:nvSpPr>
          <p:cNvPr id="18" name="Espace réservé du texte 28"/>
          <p:cNvSpPr>
            <a:spLocks noGrp="1"/>
          </p:cNvSpPr>
          <p:nvPr>
            <p:ph type="body" sz="quarter" idx="13" hasCustomPrompt="1"/>
          </p:nvPr>
        </p:nvSpPr>
        <p:spPr>
          <a:xfrm>
            <a:off x="1278255" y="572823"/>
            <a:ext cx="3413114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itchFamily="50"/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 dirty="0"/>
              <a:t>Cliquez pour taper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358078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7779" y="6479340"/>
            <a:ext cx="554305" cy="196131"/>
          </a:xfrm>
          <a:prstGeom prst="rect">
            <a:avLst/>
          </a:prstGeom>
        </p:spPr>
        <p:txBody>
          <a:bodyPr wrap="none"/>
          <a:lstStyle>
            <a:lvl1pPr algn="ctr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endParaRPr lang="fr-FR"/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6333" y="6479340"/>
            <a:ext cx="7116652" cy="196131"/>
          </a:xfrm>
          <a:prstGeom prst="rect">
            <a:avLst/>
          </a:prstGeom>
        </p:spPr>
        <p:txBody>
          <a:bodyPr wrap="none" rIns="0"/>
          <a:lstStyle>
            <a:lvl1pPr algn="r">
              <a:defRPr sz="700" cap="all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r>
              <a:rPr lang="fr-FR"/>
              <a:t>JCAD 2021</a:t>
            </a:r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803667" y="6479340"/>
            <a:ext cx="147666" cy="196131"/>
          </a:xfrm>
          <a:prstGeom prst="rect">
            <a:avLst/>
          </a:prstGeom>
        </p:spPr>
        <p:txBody>
          <a:bodyPr wrap="none" lIns="0" rIns="0"/>
          <a:lstStyle>
            <a:lvl1pPr algn="l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fld id="{029F7B68-FC32-4E35-9CDA-1CB03524C24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8069159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8640617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 flipH="1">
            <a:off x="1475656" y="507528"/>
            <a:ext cx="7416824" cy="0"/>
          </a:xfrm>
          <a:prstGeom prst="line">
            <a:avLst/>
          </a:prstGeom>
          <a:ln w="25400">
            <a:solidFill>
              <a:srgbClr val="5C0F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269920" y="185173"/>
            <a:ext cx="3923856" cy="461665"/>
          </a:xfrm>
          <a:prstGeom prst="rect">
            <a:avLst/>
          </a:prstGeom>
          <a:solidFill>
            <a:schemeClr val="bg1"/>
          </a:solidFill>
        </p:spPr>
        <p:txBody>
          <a:bodyPr wrap="none" rIns="54000">
            <a:spAutoFit/>
          </a:bodyPr>
          <a:lstStyle>
            <a:lvl1pPr algn="l">
              <a:defRPr sz="2400" b="1" cap="all" baseline="0">
                <a:solidFill>
                  <a:srgbClr val="5C0F8C"/>
                </a:solidFill>
                <a:latin typeface="Helvetica Neue" pitchFamily="50"/>
              </a:defRPr>
            </a:lvl1pPr>
          </a:lstStyle>
          <a:p>
            <a:r>
              <a:rPr lang="fr-FR" dirty="0"/>
              <a:t>CLIQUEZ POUR TAPER UN TITRE</a:t>
            </a:r>
          </a:p>
        </p:txBody>
      </p:sp>
      <p:sp>
        <p:nvSpPr>
          <p:cNvPr id="13" name="Espace réservé du texte 28"/>
          <p:cNvSpPr>
            <a:spLocks noGrp="1"/>
          </p:cNvSpPr>
          <p:nvPr>
            <p:ph type="body" sz="quarter" idx="13" hasCustomPrompt="1"/>
          </p:nvPr>
        </p:nvSpPr>
        <p:spPr>
          <a:xfrm>
            <a:off x="1278255" y="572823"/>
            <a:ext cx="3413114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itchFamily="50"/>
              </a:defRPr>
            </a:lvl1pPr>
            <a:lvl2pPr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fr-FR" dirty="0"/>
              <a:t>Cliquez pour taper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46742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7779" y="6479340"/>
            <a:ext cx="554305" cy="196131"/>
          </a:xfrm>
          <a:prstGeom prst="rect">
            <a:avLst/>
          </a:prstGeom>
        </p:spPr>
        <p:txBody>
          <a:bodyPr wrap="none"/>
          <a:lstStyle>
            <a:lvl1pPr algn="ctr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6333" y="6479340"/>
            <a:ext cx="7116652" cy="196131"/>
          </a:xfrm>
          <a:prstGeom prst="rect">
            <a:avLst/>
          </a:prstGeom>
        </p:spPr>
        <p:txBody>
          <a:bodyPr wrap="none" rIns="0"/>
          <a:lstStyle>
            <a:lvl1pPr algn="r">
              <a:defRPr sz="700" cap="all" baseline="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r>
              <a:rPr lang="fr-FR"/>
              <a:t>JCAD 2021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803667" y="6479340"/>
            <a:ext cx="147666" cy="196131"/>
          </a:xfrm>
          <a:prstGeom prst="rect">
            <a:avLst/>
          </a:prstGeom>
        </p:spPr>
        <p:txBody>
          <a:bodyPr wrap="none" lIns="0" rIns="0"/>
          <a:lstStyle>
            <a:lvl1pPr algn="l">
              <a:defRPr sz="700">
                <a:solidFill>
                  <a:srgbClr val="5C0F8C"/>
                </a:solidFill>
                <a:latin typeface="Helvetica" panose="020B0604020202030204" pitchFamily="34" charset="0"/>
              </a:defRPr>
            </a:lvl1pPr>
          </a:lstStyle>
          <a:p>
            <a:fld id="{029F7B68-FC32-4E35-9CDA-1CB03524C24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ZoneTexte 12"/>
          <p:cNvSpPr txBox="1"/>
          <p:nvPr userDrawn="1"/>
        </p:nvSpPr>
        <p:spPr>
          <a:xfrm>
            <a:off x="8069159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8640617" y="6461989"/>
            <a:ext cx="210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>
                <a:solidFill>
                  <a:srgbClr val="5C0F8C"/>
                </a:solidFill>
                <a:latin typeface="Helvetica" panose="020B060402020203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6882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4" y="41184"/>
            <a:ext cx="1224136" cy="98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1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6" r:id="rId5"/>
    <p:sldLayoutId id="2147483657" r:id="rId6"/>
    <p:sldLayoutId id="2147483659" r:id="rId7"/>
    <p:sldLayoutId id="2147483654" r:id="rId8"/>
    <p:sldLayoutId id="2147483655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hyperlink" Target="https://www.top500.org/news/still-waiting-exascale-japans-fugaku-outperforms-all-competition-once-again/" TargetMode="Externa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tiff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58DF49-A2AD-9C41-8ABF-4FAB0EA5D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932" y="2087715"/>
            <a:ext cx="8640960" cy="1137941"/>
          </a:xfrm>
        </p:spPr>
        <p:txBody>
          <a:bodyPr/>
          <a:lstStyle/>
          <a:p>
            <a:r>
              <a:rPr lang="fr-FR" dirty="0"/>
              <a:t>Point d’actualité de GENCI dans l ’écosystème HPC/HPDA/IA/Q</a:t>
            </a:r>
            <a:br>
              <a:rPr lang="fr-FR" dirty="0"/>
            </a:br>
            <a:r>
              <a:rPr lang="fr-FR" sz="1800" dirty="0"/>
              <a:t>14 décembre 2021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F2BD71-9915-A34D-ABCF-38FC1E18DF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94B647-266E-6041-8293-0AA1691385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Journées JCAD-2021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224FE6-D38C-4645-B353-F287D4466E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037" b="18604"/>
          <a:stretch/>
        </p:blipFill>
        <p:spPr>
          <a:xfrm>
            <a:off x="3558545" y="3748411"/>
            <a:ext cx="2026909" cy="1289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9F2CB5-5006-8E48-BC7F-EF7710202A54}"/>
              </a:ext>
            </a:extLst>
          </p:cNvPr>
          <p:cNvSpPr/>
          <p:nvPr/>
        </p:nvSpPr>
        <p:spPr>
          <a:xfrm>
            <a:off x="3131840" y="3244334"/>
            <a:ext cx="3053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P. Lavocat PDG de GENCI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A1A3AD-CAD6-924F-9538-447EC1E1524F}"/>
              </a:ext>
            </a:extLst>
          </p:cNvPr>
          <p:cNvSpPr txBox="1"/>
          <p:nvPr/>
        </p:nvSpPr>
        <p:spPr>
          <a:xfrm>
            <a:off x="3569636" y="503826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Philippe Lavocat</a:t>
            </a:r>
          </a:p>
          <a:p>
            <a:r>
              <a:rPr lang="fr-FR" dirty="0"/>
              <a:t>PDG de GENCI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D248B31-59F7-6947-9325-47215D165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6"/>
    </mc:Choice>
    <mc:Fallback xmlns="">
      <p:transition spd="slow" advTm="36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E73425-4664-6442-ACDE-2ACEAD52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B68-FC32-4E35-9CDA-1CB03524C245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88CF74-108F-9542-B75A-A46114B0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20" y="185173"/>
            <a:ext cx="3019442" cy="461665"/>
          </a:xfrm>
        </p:spPr>
        <p:txBody>
          <a:bodyPr/>
          <a:lstStyle/>
          <a:p>
            <a:r>
              <a:rPr lang="fr-FR"/>
              <a:t>JCAD 2021 / GENCI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21CE9C-A2BF-CE40-A2E5-571823442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8254" y="572823"/>
            <a:ext cx="7532831" cy="769441"/>
          </a:xfrm>
        </p:spPr>
        <p:txBody>
          <a:bodyPr/>
          <a:lstStyle/>
          <a:p>
            <a:r>
              <a:rPr lang="fr-FR" dirty="0"/>
              <a:t>Présentation de l’écosystème en cours de construction </a:t>
            </a:r>
            <a:r>
              <a:rPr lang="fr-FR" dirty="0">
                <a:sym typeface="Wingdings" pitchFamily="2" charset="2"/>
              </a:rPr>
              <a:t>(3/3)</a:t>
            </a:r>
            <a:endParaRPr lang="fr-FR" dirty="0"/>
          </a:p>
          <a:p>
            <a:r>
              <a:rPr lang="fr-FR" dirty="0">
                <a:sym typeface="Wingdings" pitchFamily="2" charset="2"/>
              </a:rPr>
              <a:t> </a:t>
            </a:r>
            <a:r>
              <a:rPr lang="fr-FR" dirty="0"/>
              <a:t>Nouvelles activités en lien avec le Plan National Quantique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91FB3E7-FA7E-724B-8E5A-1B152146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JCAD 2021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270C82B-AA96-8149-84DC-73E7A8398890}"/>
              </a:ext>
            </a:extLst>
          </p:cNvPr>
          <p:cNvSpPr txBox="1">
            <a:spLocks/>
          </p:cNvSpPr>
          <p:nvPr/>
        </p:nvSpPr>
        <p:spPr>
          <a:xfrm>
            <a:off x="788759" y="1342264"/>
            <a:ext cx="8014908" cy="457239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92075" indent="-92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2000" kern="1200" baseline="0">
                <a:solidFill>
                  <a:srgbClr val="5C0F8C"/>
                </a:solidFill>
                <a:latin typeface="Helvetica" panose="020B0604020202030204" pitchFamily="34" charset="0"/>
                <a:ea typeface="+mn-ea"/>
                <a:cs typeface="+mn-cs"/>
              </a:defRPr>
            </a:lvl1pPr>
            <a:lvl2pPr marL="447675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Helvetica" panose="020B0604020202030204" pitchFamily="34" charset="0"/>
                <a:ea typeface="+mn-ea"/>
                <a:cs typeface="+mn-cs"/>
              </a:defRPr>
            </a:lvl2pPr>
            <a:lvl3pPr marL="804863" indent="-1746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C74B5"/>
                </a:solidFill>
                <a:latin typeface="Helvetica" panose="020B0604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lvl="2" indent="0" algn="just">
              <a:buNone/>
            </a:pPr>
            <a:endParaRPr lang="fr-FR" dirty="0"/>
          </a:p>
          <a:p>
            <a:pPr algn="just"/>
            <a:r>
              <a:rPr lang="fr-FR" dirty="0"/>
              <a:t> Projet HPCQS : démarrage 1</a:t>
            </a:r>
            <a:r>
              <a:rPr lang="fr-FR" baseline="30000" dirty="0"/>
              <a:t>er</a:t>
            </a:r>
            <a:r>
              <a:rPr lang="fr-FR" dirty="0"/>
              <a:t> décembre 2021</a:t>
            </a:r>
          </a:p>
          <a:p>
            <a:pPr lvl="1" algn="just"/>
            <a:r>
              <a:rPr lang="fr-FR" dirty="0"/>
              <a:t>Infrastructure pan-européenne de calcul hybride </a:t>
            </a:r>
            <a:r>
              <a:rPr lang="fr-FR" dirty="0" err="1"/>
              <a:t>HPC+quantique</a:t>
            </a:r>
            <a:r>
              <a:rPr lang="fr-FR" dirty="0"/>
              <a:t> pour intégrer d’ici à 2023 un accélérateur quantique d’au moins 100 </a:t>
            </a:r>
            <a:r>
              <a:rPr lang="fr-FR" dirty="0" err="1"/>
              <a:t>qubits</a:t>
            </a:r>
            <a:r>
              <a:rPr lang="fr-FR" dirty="0"/>
              <a:t>  dans un supercalculateur. </a:t>
            </a:r>
          </a:p>
          <a:p>
            <a:pPr lvl="2" algn="just"/>
            <a:r>
              <a:rPr lang="fr-FR" dirty="0"/>
              <a:t>Budget 12 M€ (50% par la JU)</a:t>
            </a:r>
          </a:p>
          <a:p>
            <a:pPr lvl="2" algn="just"/>
            <a:r>
              <a:rPr lang="de-DE" dirty="0"/>
              <a:t>J</a:t>
            </a:r>
            <a:r>
              <a:rPr lang="fr-FR" dirty="0" err="1"/>
              <a:t>ülich</a:t>
            </a:r>
            <a:r>
              <a:rPr lang="fr-FR" dirty="0"/>
              <a:t> (FZJ) et le CEA (machine Joliot-Curie)</a:t>
            </a:r>
          </a:p>
          <a:p>
            <a:pPr lvl="2" algn="just"/>
            <a:r>
              <a:rPr lang="fr-FR" dirty="0">
                <a:sym typeface="Wingdings" pitchFamily="2" charset="2"/>
              </a:rPr>
              <a:t> </a:t>
            </a:r>
            <a:r>
              <a:rPr lang="fr-FR" dirty="0"/>
              <a:t>Brique et première pierre du PNCQH</a:t>
            </a:r>
          </a:p>
          <a:p>
            <a:pPr marL="0" indent="0" algn="just">
              <a:buNone/>
            </a:pPr>
            <a:endParaRPr lang="fr-FR" u="sng" dirty="0"/>
          </a:p>
          <a:p>
            <a:pPr algn="just"/>
            <a:r>
              <a:rPr lang="fr-FR" dirty="0"/>
              <a:t> Projet PNCQH (Plateforme Numérique de Calcul Quantique Hybride) base du Plan National Quantique</a:t>
            </a:r>
          </a:p>
          <a:p>
            <a:pPr lvl="1" algn="just"/>
            <a:r>
              <a:rPr lang="fr-FR" dirty="0"/>
              <a:t>Acquisition par GENCI et mise à disposition de dispositifs quantiques couplés à l’infrastructure de calcul HPC Joliot-Curie au TGCC : 36,3 M€</a:t>
            </a:r>
          </a:p>
          <a:p>
            <a:pPr lvl="1" algn="just"/>
            <a:r>
              <a:rPr lang="fr-FR" dirty="0"/>
              <a:t>Programme de recherche combiné à une stratégie de diffusion de l’usage du quantique (CEA/</a:t>
            </a:r>
            <a:r>
              <a:rPr lang="fr-FR" dirty="0" err="1"/>
              <a:t>Inria</a:t>
            </a:r>
            <a:r>
              <a:rPr lang="fr-FR" dirty="0"/>
              <a:t> et CNRS, CPU et GENCI) : 51M€ (dont 10,5 M€ pour la </a:t>
            </a:r>
            <a:r>
              <a:rPr lang="fr-FR" dirty="0">
                <a:solidFill>
                  <a:schemeClr val="dk1"/>
                </a:solidFill>
              </a:rPr>
              <a:t>mise en œuvre, usages et dissémination</a:t>
            </a:r>
            <a:r>
              <a:rPr lang="fr-FR" dirty="0"/>
              <a:t> par GENCI)</a:t>
            </a:r>
          </a:p>
          <a:p>
            <a:pPr lvl="1" algn="just"/>
            <a:r>
              <a:rPr lang="fr-FR" dirty="0"/>
              <a:t>Implication dans le SRDEII </a:t>
            </a:r>
            <a:r>
              <a:rPr lang="fr-FR" dirty="0" err="1"/>
              <a:t>IdF</a:t>
            </a:r>
            <a:r>
              <a:rPr lang="fr-FR" dirty="0"/>
              <a:t> (</a:t>
            </a:r>
            <a:r>
              <a:rPr lang="fr-FR" i="1" dirty="0"/>
              <a:t>Schéma Régional de Développement Economique, d'Innovation et d'Internationalisation</a:t>
            </a:r>
            <a:r>
              <a:rPr lang="fr-FR" dirty="0"/>
              <a:t>)</a:t>
            </a:r>
          </a:p>
          <a:p>
            <a:pPr lvl="2"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marL="265112" lvl="1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D4890A7-1E60-774B-9F9A-408B1DFF3E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648" y="1427887"/>
            <a:ext cx="1747984" cy="442528"/>
          </a:xfrm>
          <a:prstGeom prst="rect">
            <a:avLst/>
          </a:prstGeom>
        </p:spPr>
      </p:pic>
      <p:pic>
        <p:nvPicPr>
          <p:cNvPr id="8" name="Picture 4" descr="Region Ile De France Logo, HD Png Download , Transparent Png Image - PNGitem">
            <a:extLst>
              <a:ext uri="{FF2B5EF4-FFF2-40B4-BE49-F238E27FC236}">
                <a16:creationId xmlns:a16="http://schemas.microsoft.com/office/drawing/2014/main" id="{869FFDC7-324A-8045-BF9E-D164770D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328" y="5546145"/>
            <a:ext cx="1331640" cy="3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4B844-CB8D-2946-86C9-BB594E43B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86"/>
    </mc:Choice>
    <mc:Fallback xmlns="">
      <p:transition spd="slow" advTm="11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E73425-4664-6442-ACDE-2ACEAD52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B68-FC32-4E35-9CDA-1CB03524C245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88CF74-108F-9542-B75A-A46114B0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20" y="185173"/>
            <a:ext cx="3019442" cy="461665"/>
          </a:xfrm>
        </p:spPr>
        <p:txBody>
          <a:bodyPr/>
          <a:lstStyle/>
          <a:p>
            <a:r>
              <a:rPr lang="fr-FR"/>
              <a:t>JCAD 2021 / GENCI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21CE9C-A2BF-CE40-A2E5-571823442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8254" y="572823"/>
            <a:ext cx="184731" cy="40011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91FB3E7-FA7E-724B-8E5A-1B152146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JCAD 2021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270C82B-AA96-8149-84DC-73E7A8398890}"/>
              </a:ext>
            </a:extLst>
          </p:cNvPr>
          <p:cNvSpPr txBox="1">
            <a:spLocks/>
          </p:cNvSpPr>
          <p:nvPr/>
        </p:nvSpPr>
        <p:spPr>
          <a:xfrm>
            <a:off x="564545" y="1305425"/>
            <a:ext cx="8239121" cy="536740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2075" indent="-92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2000" kern="1200" baseline="0">
                <a:solidFill>
                  <a:srgbClr val="5C0F8C"/>
                </a:solidFill>
                <a:latin typeface="Helvetica" panose="020B0604020202030204" pitchFamily="34" charset="0"/>
                <a:ea typeface="+mn-ea"/>
                <a:cs typeface="+mn-cs"/>
              </a:defRPr>
            </a:lvl1pPr>
            <a:lvl2pPr marL="447675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Helvetica" panose="020B0604020202030204" pitchFamily="34" charset="0"/>
                <a:ea typeface="+mn-ea"/>
                <a:cs typeface="+mn-cs"/>
              </a:defRPr>
            </a:lvl2pPr>
            <a:lvl3pPr marL="804863" indent="-1746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C74B5"/>
                </a:solidFill>
                <a:latin typeface="Helvetica" panose="020B0604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just"/>
            <a:endParaRPr lang="fr-FR" sz="1000" dirty="0"/>
          </a:p>
          <a:p>
            <a:pPr lvl="2" algn="just"/>
            <a:endParaRPr lang="fr-FR" sz="1000" dirty="0"/>
          </a:p>
          <a:p>
            <a:pPr algn="just"/>
            <a:r>
              <a:rPr lang="fr-FR" sz="1400" dirty="0"/>
              <a:t> </a:t>
            </a:r>
            <a:r>
              <a:rPr lang="fr-FR" sz="2300" dirty="0" err="1"/>
              <a:t>Mesonet</a:t>
            </a:r>
            <a:r>
              <a:rPr lang="fr-FR" sz="2300" dirty="0"/>
              <a:t> dans la présentation suivante … </a:t>
            </a:r>
          </a:p>
          <a:p>
            <a:pPr lvl="1" algn="just"/>
            <a:r>
              <a:rPr lang="fr-FR" sz="2300" dirty="0"/>
              <a:t>lancement projet depuis le 1</a:t>
            </a:r>
            <a:r>
              <a:rPr lang="fr-FR" sz="2300" baseline="30000" dirty="0"/>
              <a:t>er</a:t>
            </a:r>
            <a:r>
              <a:rPr lang="fr-FR" sz="2300" dirty="0"/>
              <a:t> octobre 2021</a:t>
            </a:r>
          </a:p>
          <a:p>
            <a:pPr lvl="1" algn="just"/>
            <a:r>
              <a:rPr lang="fr-FR" sz="2300" u="sng" dirty="0"/>
              <a:t>Objectif</a:t>
            </a:r>
            <a:r>
              <a:rPr lang="fr-FR" sz="2300" dirty="0"/>
              <a:t> : coordination de niveau national/régional des activités pour construire la future infrastructure de recherche distribuée de </a:t>
            </a:r>
            <a:r>
              <a:rPr lang="fr-FR" sz="2300" dirty="0" err="1"/>
              <a:t>mésocentres</a:t>
            </a:r>
            <a:endParaRPr lang="fr-FR" sz="2300" dirty="0"/>
          </a:p>
          <a:p>
            <a:pPr lvl="1" algn="just"/>
            <a:endParaRPr lang="fr-FR" sz="2300" dirty="0"/>
          </a:p>
          <a:p>
            <a:pPr lvl="1" algn="just"/>
            <a:endParaRPr lang="fr-FR" sz="2300" dirty="0"/>
          </a:p>
          <a:p>
            <a:pPr lvl="1" algn="just"/>
            <a:endParaRPr lang="fr-FR" sz="2300" dirty="0"/>
          </a:p>
          <a:p>
            <a:pPr algn="just"/>
            <a:r>
              <a:rPr lang="fr-FR" sz="2300" dirty="0"/>
              <a:t>Question ? </a:t>
            </a:r>
            <a:r>
              <a:rPr lang="fr-FR" sz="2300" dirty="0">
                <a:sym typeface="Wingdings" pitchFamily="2" charset="2"/>
              </a:rPr>
              <a:t></a:t>
            </a:r>
            <a:r>
              <a:rPr lang="fr-FR" sz="2300" dirty="0"/>
              <a:t>JP </a:t>
            </a:r>
            <a:r>
              <a:rPr lang="fr-FR" sz="2300" dirty="0" err="1"/>
              <a:t>Proux</a:t>
            </a:r>
            <a:r>
              <a:rPr lang="fr-FR" sz="2300" dirty="0"/>
              <a:t> (Responsable des opérations) est présent parmi vous pour répondre à vos questions</a:t>
            </a:r>
            <a:endParaRPr lang="fr-FR" sz="1600" dirty="0"/>
          </a:p>
          <a:p>
            <a:pPr marL="0" indent="0" algn="just">
              <a:buNone/>
            </a:pPr>
            <a:endParaRPr lang="fr-FR" sz="1600" dirty="0"/>
          </a:p>
          <a:p>
            <a:pPr marL="0" indent="0" algn="ctr">
              <a:buNone/>
            </a:pPr>
            <a:r>
              <a:rPr lang="fr-FR" sz="2800" u="sng" dirty="0"/>
              <a:t>Merci pour votre attention !</a:t>
            </a:r>
          </a:p>
          <a:p>
            <a:pPr lvl="1" algn="just"/>
            <a:endParaRPr lang="fr-FR" sz="1600" dirty="0"/>
          </a:p>
          <a:p>
            <a:pPr marL="0" indent="0" algn="just">
              <a:buNone/>
            </a:pPr>
            <a:br>
              <a:rPr lang="fr-FR" sz="1000" dirty="0"/>
            </a:br>
            <a:endParaRPr lang="fr-FR" sz="1000" dirty="0"/>
          </a:p>
          <a:p>
            <a:pPr algn="just"/>
            <a:endParaRPr lang="fr-FR" sz="1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CBCA1D-8924-014E-97ED-4A6EF3B50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8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25"/>
    </mc:Choice>
    <mc:Fallback>
      <p:transition spd="slow" advTm="44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E73425-4664-6442-ACDE-2ACEAD52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B68-FC32-4E35-9CDA-1CB03524C245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88CF74-108F-9542-B75A-A46114B0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20" y="185173"/>
            <a:ext cx="3019442" cy="461665"/>
          </a:xfrm>
        </p:spPr>
        <p:txBody>
          <a:bodyPr/>
          <a:lstStyle/>
          <a:p>
            <a:r>
              <a:rPr lang="fr-FR" dirty="0"/>
              <a:t>JCAD 2021 / GENCI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21CE9C-A2BF-CE40-A2E5-571823442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8254" y="572823"/>
            <a:ext cx="1428789" cy="400110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91FB3E7-FA7E-724B-8E5A-1B152146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JCAD 2021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270C82B-AA96-8149-84DC-73E7A8398890}"/>
              </a:ext>
            </a:extLst>
          </p:cNvPr>
          <p:cNvSpPr txBox="1">
            <a:spLocks/>
          </p:cNvSpPr>
          <p:nvPr/>
        </p:nvSpPr>
        <p:spPr>
          <a:xfrm>
            <a:off x="1129092" y="1936890"/>
            <a:ext cx="7331339" cy="329231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92075" indent="-92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2000" kern="1200" baseline="0">
                <a:solidFill>
                  <a:srgbClr val="5C0F8C"/>
                </a:solidFill>
                <a:latin typeface="Helvetica" panose="020B0604020202030204" pitchFamily="34" charset="0"/>
                <a:ea typeface="+mn-ea"/>
                <a:cs typeface="+mn-cs"/>
              </a:defRPr>
            </a:lvl1pPr>
            <a:lvl2pPr marL="447675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Helvetica" panose="020B0604020202030204" pitchFamily="34" charset="0"/>
                <a:ea typeface="+mn-ea"/>
                <a:cs typeface="+mn-cs"/>
              </a:defRPr>
            </a:lvl2pPr>
            <a:lvl3pPr marL="804863" indent="-1746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C74B5"/>
                </a:solidFill>
                <a:latin typeface="Helvetica" panose="020B0604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 Actualités des centres hébergeant les calculateurs de GENCI</a:t>
            </a:r>
          </a:p>
          <a:p>
            <a:pPr lvl="1" algn="just"/>
            <a:r>
              <a:rPr lang="fr-FR" dirty="0">
                <a:sym typeface="Wingdings" pitchFamily="2" charset="2"/>
              </a:rPr>
              <a:t>Focus sur les moyens et environnement</a:t>
            </a:r>
          </a:p>
          <a:p>
            <a:pPr marL="265112" lvl="1" indent="0" algn="just">
              <a:buNone/>
            </a:pPr>
            <a:br>
              <a:rPr lang="fr-FR" dirty="0">
                <a:sym typeface="Wingdings" pitchFamily="2" charset="2"/>
              </a:rPr>
            </a:br>
            <a:endParaRPr lang="fr-FR" dirty="0">
              <a:sym typeface="Wingdings" pitchFamily="2" charset="2"/>
            </a:endParaRPr>
          </a:p>
          <a:p>
            <a:pPr algn="just"/>
            <a:r>
              <a:rPr lang="fr-FR" dirty="0">
                <a:sym typeface="Wingdings" pitchFamily="2" charset="2"/>
              </a:rPr>
              <a:t> </a:t>
            </a:r>
            <a:r>
              <a:rPr lang="fr-FR" dirty="0"/>
              <a:t>Présentation de l’écosystème en cours de construction</a:t>
            </a:r>
          </a:p>
          <a:p>
            <a:pPr lvl="1" algn="just"/>
            <a:r>
              <a:rPr lang="fr-FR" dirty="0"/>
              <a:t>Projet </a:t>
            </a:r>
            <a:r>
              <a:rPr lang="fr-FR" dirty="0" err="1"/>
              <a:t>Clusster</a:t>
            </a:r>
            <a:endParaRPr lang="fr-FR" dirty="0"/>
          </a:p>
          <a:p>
            <a:pPr lvl="1" algn="just"/>
            <a:r>
              <a:rPr lang="fr-FR" dirty="0"/>
              <a:t>La mise en place d’</a:t>
            </a:r>
            <a:r>
              <a:rPr lang="fr-FR" dirty="0" err="1"/>
              <a:t>EuroHPC</a:t>
            </a:r>
            <a:endParaRPr lang="fr-FR" dirty="0"/>
          </a:p>
          <a:p>
            <a:pPr lvl="1" algn="just"/>
            <a:r>
              <a:rPr lang="fr-FR" dirty="0"/>
              <a:t>Nouvelles activités en lien avec le Plan National Quantique </a:t>
            </a:r>
          </a:p>
          <a:p>
            <a:pPr lvl="1" algn="just"/>
            <a:r>
              <a:rPr lang="fr-FR" dirty="0" err="1"/>
              <a:t>Mesonet</a:t>
            </a:r>
            <a:endParaRPr lang="fr-F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580D18-59AE-4042-B9CE-A57A0EA8A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08"/>
    </mc:Choice>
    <mc:Fallback xmlns="">
      <p:transition spd="slow" advTm="4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E73425-4664-6442-ACDE-2ACEAD52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B68-FC32-4E35-9CDA-1CB03524C245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88CF74-108F-9542-B75A-A46114B0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20" y="185173"/>
            <a:ext cx="3019442" cy="461665"/>
          </a:xfrm>
        </p:spPr>
        <p:txBody>
          <a:bodyPr/>
          <a:lstStyle/>
          <a:p>
            <a:r>
              <a:rPr lang="fr-FR"/>
              <a:t>JCAD 2021 / GENCI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21CE9C-A2BF-CE40-A2E5-571823442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8254" y="572823"/>
            <a:ext cx="7200433" cy="707886"/>
          </a:xfrm>
        </p:spPr>
        <p:txBody>
          <a:bodyPr/>
          <a:lstStyle/>
          <a:p>
            <a:r>
              <a:rPr lang="fr-FR"/>
              <a:t>Actualités centres hébergeant des calculateurs de GENCI</a:t>
            </a:r>
            <a:br>
              <a:rPr lang="fr-FR"/>
            </a:br>
            <a:r>
              <a:rPr lang="fr-FR"/>
              <a:t>Moyens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91FB3E7-FA7E-724B-8E5A-1B152146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JCAD 2021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270C82B-AA96-8149-84DC-73E7A8398890}"/>
              </a:ext>
            </a:extLst>
          </p:cNvPr>
          <p:cNvSpPr txBox="1">
            <a:spLocks/>
          </p:cNvSpPr>
          <p:nvPr/>
        </p:nvSpPr>
        <p:spPr>
          <a:xfrm>
            <a:off x="0" y="1345456"/>
            <a:ext cx="8336124" cy="51338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2075" indent="-92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2000" kern="1200" baseline="0">
                <a:solidFill>
                  <a:srgbClr val="5C0F8C"/>
                </a:solidFill>
                <a:latin typeface="Helvetica" panose="020B0604020202030204" pitchFamily="34" charset="0"/>
                <a:ea typeface="+mn-ea"/>
                <a:cs typeface="+mn-cs"/>
              </a:defRPr>
            </a:lvl1pPr>
            <a:lvl2pPr marL="447675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Helvetica" panose="020B0604020202030204" pitchFamily="34" charset="0"/>
                <a:ea typeface="+mn-ea"/>
                <a:cs typeface="+mn-cs"/>
              </a:defRPr>
            </a:lvl2pPr>
            <a:lvl3pPr marL="804863" indent="-1746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C74B5"/>
                </a:solidFill>
                <a:latin typeface="Helvetica" panose="020B0604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/>
              <a:t> IDRIS :  </a:t>
            </a:r>
            <a:r>
              <a:rPr lang="fr-FR" b="1" dirty="0"/>
              <a:t>Jean Zay </a:t>
            </a:r>
            <a:r>
              <a:rPr lang="fr-FR" b="1" dirty="0">
                <a:sym typeface="Wingdings" pitchFamily="2" charset="2"/>
              </a:rPr>
              <a:t></a:t>
            </a:r>
            <a:r>
              <a:rPr lang="fr-FR" b="1" dirty="0"/>
              <a:t> </a:t>
            </a:r>
            <a:r>
              <a:rPr lang="fr-FR" dirty="0"/>
              <a:t>2 augmentations  : </a:t>
            </a:r>
          </a:p>
          <a:p>
            <a:pPr lvl="1" algn="just"/>
            <a:r>
              <a:rPr lang="fr-FR" dirty="0"/>
              <a:t>Partition HPC/GPU X3,5 (en </a:t>
            </a:r>
            <a:r>
              <a:rPr lang="fr-FR" dirty="0" err="1"/>
              <a:t>puissance;rajout</a:t>
            </a:r>
            <a:r>
              <a:rPr lang="fr-FR" dirty="0"/>
              <a:t> de </a:t>
            </a:r>
            <a:r>
              <a:rPr lang="fr-FR" b="1" dirty="0"/>
              <a:t>1404 GPU V100</a:t>
            </a:r>
            <a:r>
              <a:rPr lang="fr-FR" dirty="0"/>
              <a:t>)</a:t>
            </a:r>
          </a:p>
          <a:p>
            <a:pPr lvl="1" algn="just"/>
            <a:r>
              <a:rPr lang="fr-FR" dirty="0"/>
              <a:t>Partition IA/GPU X2 (en puissance ; rajout de </a:t>
            </a:r>
            <a:r>
              <a:rPr lang="fr-FR" b="1" dirty="0"/>
              <a:t>416 GPU A100)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 TGCC : </a:t>
            </a:r>
            <a:r>
              <a:rPr lang="fr-FR" b="1" dirty="0" err="1"/>
              <a:t>Joliot</a:t>
            </a:r>
            <a:r>
              <a:rPr lang="fr-FR" b="1" dirty="0"/>
              <a:t> Curie </a:t>
            </a:r>
            <a:r>
              <a:rPr lang="fr-FR" b="1" dirty="0">
                <a:sym typeface="Wingdings" pitchFamily="2" charset="2"/>
              </a:rPr>
              <a:t> </a:t>
            </a:r>
            <a:r>
              <a:rPr lang="fr-FR" dirty="0">
                <a:sym typeface="Wingdings" pitchFamily="2" charset="2"/>
              </a:rPr>
              <a:t>2 extensions </a:t>
            </a:r>
            <a:r>
              <a:rPr lang="fr-FR" dirty="0"/>
              <a:t>: </a:t>
            </a:r>
          </a:p>
          <a:p>
            <a:pPr lvl="1" algn="just"/>
            <a:r>
              <a:rPr lang="fr-FR" dirty="0"/>
              <a:t>Partition prototype ARM/A64FX (comme </a:t>
            </a:r>
            <a:r>
              <a:rPr lang="fr-FR" b="1" dirty="0">
                <a:hlinkClick r:id="rId4"/>
              </a:rPr>
              <a:t>Fugaku</a:t>
            </a:r>
            <a:r>
              <a:rPr lang="fr-FR" b="1" dirty="0"/>
              <a:t>)</a:t>
            </a:r>
          </a:p>
          <a:p>
            <a:pPr lvl="1" algn="just"/>
            <a:r>
              <a:rPr lang="fr-FR" sz="1900" dirty="0"/>
              <a:t>Partition AMD/Rome (</a:t>
            </a:r>
            <a:r>
              <a:rPr lang="fr-FR" sz="1900" b="1" dirty="0"/>
              <a:t>293k cœurs</a:t>
            </a:r>
            <a:r>
              <a:rPr lang="fr-FR" sz="1900" dirty="0"/>
              <a:t>)</a:t>
            </a:r>
          </a:p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 CINES : </a:t>
            </a:r>
            <a:r>
              <a:rPr lang="fr-FR" b="1" dirty="0" err="1"/>
              <a:t>Adastra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2 installations</a:t>
            </a:r>
            <a:r>
              <a:rPr lang="fr-FR" dirty="0"/>
              <a:t> </a:t>
            </a:r>
            <a:r>
              <a:rPr lang="fr-FR" dirty="0" err="1"/>
              <a:t>Cray</a:t>
            </a:r>
            <a:r>
              <a:rPr lang="fr-FR" dirty="0"/>
              <a:t> </a:t>
            </a:r>
          </a:p>
          <a:p>
            <a:pPr lvl="1" algn="just"/>
            <a:r>
              <a:rPr lang="fr-FR" dirty="0"/>
              <a:t>Partition </a:t>
            </a:r>
            <a:r>
              <a:rPr lang="fr-FR" dirty="0">
                <a:latin typeface="Helvetica" pitchFamily="2" charset="0"/>
              </a:rPr>
              <a:t>AMD/</a:t>
            </a:r>
            <a:r>
              <a:rPr lang="fr-FR" dirty="0" err="1">
                <a:latin typeface="Helvetica" pitchFamily="2" charset="0"/>
              </a:rPr>
              <a:t>Genoa</a:t>
            </a:r>
            <a:r>
              <a:rPr lang="fr-FR" dirty="0">
                <a:latin typeface="Helvetica" pitchFamily="2" charset="0"/>
              </a:rPr>
              <a:t> (</a:t>
            </a:r>
            <a:r>
              <a:rPr lang="fr-FR" b="1" dirty="0"/>
              <a:t>103k cœurs</a:t>
            </a:r>
            <a:r>
              <a:rPr lang="fr-FR" dirty="0"/>
              <a:t>)</a:t>
            </a:r>
            <a:r>
              <a:rPr lang="fr-FR" dirty="0">
                <a:latin typeface="Helvetica" pitchFamily="2" charset="0"/>
              </a:rPr>
              <a:t> </a:t>
            </a:r>
            <a:r>
              <a:rPr lang="fr-FR" dirty="0"/>
              <a:t>3,45 </a:t>
            </a:r>
            <a:r>
              <a:rPr lang="fr-FR" dirty="0" err="1"/>
              <a:t>Pflops</a:t>
            </a:r>
            <a:r>
              <a:rPr lang="fr-FR" dirty="0"/>
              <a:t> Q3 22 </a:t>
            </a:r>
          </a:p>
          <a:p>
            <a:pPr lvl="1" algn="just"/>
            <a:r>
              <a:rPr lang="fr-FR" dirty="0"/>
              <a:t>Partition </a:t>
            </a:r>
            <a:r>
              <a:rPr lang="fr-FR" dirty="0">
                <a:latin typeface="Helvetica" pitchFamily="2" charset="0"/>
              </a:rPr>
              <a:t>AMD/MI200 (</a:t>
            </a:r>
            <a:r>
              <a:rPr lang="fr-FR" b="1" dirty="0">
                <a:latin typeface="Helvetica" pitchFamily="2" charset="0"/>
              </a:rPr>
              <a:t>1352 GPU</a:t>
            </a:r>
            <a:r>
              <a:rPr lang="fr-FR" dirty="0"/>
              <a:t>)</a:t>
            </a:r>
            <a:r>
              <a:rPr lang="fr-FR" dirty="0">
                <a:latin typeface="Helvetica" pitchFamily="2" charset="0"/>
              </a:rPr>
              <a:t> 71</a:t>
            </a:r>
            <a:r>
              <a:rPr lang="fr-FR" dirty="0"/>
              <a:t> </a:t>
            </a:r>
            <a:r>
              <a:rPr lang="fr-FR" dirty="0" err="1"/>
              <a:t>Pflops</a:t>
            </a:r>
            <a:r>
              <a:rPr lang="fr-FR" dirty="0"/>
              <a:t> Q2 22 </a:t>
            </a:r>
            <a:endParaRPr lang="fr-FR" dirty="0">
              <a:latin typeface="Helvetica" pitchFamily="2" charset="0"/>
            </a:endParaRPr>
          </a:p>
          <a:p>
            <a:pPr lvl="1" algn="just"/>
            <a:r>
              <a:rPr lang="fr-FR" dirty="0"/>
              <a:t>Contrat de progrès : 5 ingénieurs</a:t>
            </a:r>
          </a:p>
          <a:p>
            <a:pPr lvl="2" algn="just"/>
            <a:r>
              <a:rPr lang="fr-FR" dirty="0"/>
              <a:t>5 applications : </a:t>
            </a:r>
            <a:r>
              <a:rPr lang="fr-FR" dirty="0" err="1"/>
              <a:t>Gysela</a:t>
            </a:r>
            <a:r>
              <a:rPr lang="fr-FR" dirty="0"/>
              <a:t>, </a:t>
            </a:r>
            <a:r>
              <a:rPr lang="fr-FR" dirty="0" err="1"/>
              <a:t>MagIC</a:t>
            </a:r>
            <a:r>
              <a:rPr lang="fr-FR" dirty="0"/>
              <a:t>, MUMPS, </a:t>
            </a:r>
            <a:r>
              <a:rPr lang="fr-FR" dirty="0" err="1"/>
              <a:t>MesoNH</a:t>
            </a:r>
            <a:r>
              <a:rPr lang="fr-FR" dirty="0"/>
              <a:t> et TRUST</a:t>
            </a:r>
          </a:p>
          <a:p>
            <a:pPr lvl="2" algn="just"/>
            <a:r>
              <a:rPr lang="fr-FR" dirty="0">
                <a:sym typeface="Wingdings" pitchFamily="2" charset="2"/>
              </a:rPr>
              <a:t>accélération &gt;</a:t>
            </a:r>
            <a:r>
              <a:rPr lang="fr-FR" dirty="0"/>
              <a:t>5 entre nœuds scalaires et nœuds accélérés</a:t>
            </a:r>
          </a:p>
          <a:p>
            <a:pPr lvl="2" algn="just"/>
            <a:endParaRPr lang="fr-FR" dirty="0">
              <a:solidFill>
                <a:srgbClr val="2C74B5"/>
              </a:solidFill>
            </a:endParaRPr>
          </a:p>
          <a:p>
            <a:pPr algn="just"/>
            <a:r>
              <a:rPr lang="fr-FR" dirty="0"/>
              <a:t> </a:t>
            </a:r>
            <a:r>
              <a:rPr lang="fr-FR" dirty="0" err="1"/>
              <a:t>Silecs</a:t>
            </a:r>
            <a:r>
              <a:rPr lang="fr-FR" dirty="0"/>
              <a:t> : </a:t>
            </a:r>
            <a:r>
              <a:rPr lang="fr-FR" b="1" dirty="0" err="1"/>
              <a:t>Neowise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1 installation sur le site de Lyon de Grid’5000</a:t>
            </a:r>
          </a:p>
          <a:p>
            <a:pPr lvl="1" algn="just"/>
            <a:r>
              <a:rPr lang="fr-FR" dirty="0">
                <a:sym typeface="Wingdings" pitchFamily="2" charset="2"/>
              </a:rPr>
              <a:t>Partition </a:t>
            </a:r>
            <a:r>
              <a:rPr lang="fr-FR" dirty="0"/>
              <a:t>prototype AMD/MI50 (</a:t>
            </a:r>
            <a:r>
              <a:rPr lang="fr-FR" b="1" dirty="0">
                <a:latin typeface="Helvetica" pitchFamily="2" charset="0"/>
              </a:rPr>
              <a:t>80</a:t>
            </a:r>
            <a:r>
              <a:rPr lang="fr-FR" b="1" dirty="0"/>
              <a:t> GPU</a:t>
            </a:r>
            <a:r>
              <a:rPr lang="fr-FR" dirty="0"/>
              <a:t>)</a:t>
            </a:r>
          </a:p>
          <a:p>
            <a:pPr lvl="1" algn="just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45DFDF8-AD84-FB42-B87D-1A63E7FC6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31" y="3586250"/>
            <a:ext cx="2143326" cy="137535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201B28AB-E95E-3648-BD30-228E7E7BCBB8}"/>
              </a:ext>
            </a:extLst>
          </p:cNvPr>
          <p:cNvGrpSpPr/>
          <p:nvPr/>
        </p:nvGrpSpPr>
        <p:grpSpPr>
          <a:xfrm>
            <a:off x="6858000" y="2365576"/>
            <a:ext cx="2418321" cy="1188706"/>
            <a:chOff x="6441620" y="4517147"/>
            <a:chExt cx="2831717" cy="118053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2C4DF23-576E-B448-A291-E6A0EB6EC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1620" y="4517147"/>
              <a:ext cx="2509713" cy="1145519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2D802D3-257E-E74D-B266-BC307F81E994}"/>
                </a:ext>
              </a:extLst>
            </p:cNvPr>
            <p:cNvSpPr txBox="1"/>
            <p:nvPr/>
          </p:nvSpPr>
          <p:spPr>
            <a:xfrm>
              <a:off x="7670635" y="5482239"/>
              <a:ext cx="160270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/>
                <a:t>© Philippe STROPPA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93E23C4D-43A1-6343-8DC5-01D5F7846B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" b="11757"/>
          <a:stretch/>
        </p:blipFill>
        <p:spPr>
          <a:xfrm>
            <a:off x="6861346" y="1131776"/>
            <a:ext cx="2143326" cy="115873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4D82686-C700-1040-85C9-D5DFDFD8F8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223" y="5046172"/>
            <a:ext cx="820444" cy="139268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8A1B7E0-81C1-AA4C-8E34-1D89FD06A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1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32"/>
    </mc:Choice>
    <mc:Fallback xmlns="">
      <p:transition spd="slow" advTm="23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EAE5B9-ABB0-9D4B-BB37-3ED6C462C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090" y="1779554"/>
            <a:ext cx="1314574" cy="131457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E73425-4664-6442-ACDE-2ACEAD52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B68-FC32-4E35-9CDA-1CB03524C245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88CF74-108F-9542-B75A-A46114B0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20" y="185173"/>
            <a:ext cx="3019442" cy="461665"/>
          </a:xfrm>
        </p:spPr>
        <p:txBody>
          <a:bodyPr/>
          <a:lstStyle/>
          <a:p>
            <a:r>
              <a:rPr lang="fr-FR"/>
              <a:t>JCAD 2021 / GENCI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21CE9C-A2BF-CE40-A2E5-571823442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8254" y="572823"/>
            <a:ext cx="7642861" cy="769441"/>
          </a:xfrm>
        </p:spPr>
        <p:txBody>
          <a:bodyPr/>
          <a:lstStyle/>
          <a:p>
            <a:r>
              <a:rPr lang="fr-FR" dirty="0"/>
              <a:t>Actualités des centres hébergeant les calculateurs de GENCI</a:t>
            </a:r>
          </a:p>
          <a:p>
            <a:r>
              <a:rPr lang="fr-FR" dirty="0">
                <a:sym typeface="Wingdings" pitchFamily="2" charset="2"/>
              </a:rPr>
              <a:t>Environnement (1/2)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91FB3E7-FA7E-724B-8E5A-1B152146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JCAD 2021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270C82B-AA96-8149-84DC-73E7A8398890}"/>
              </a:ext>
            </a:extLst>
          </p:cNvPr>
          <p:cNvSpPr txBox="1">
            <a:spLocks/>
          </p:cNvSpPr>
          <p:nvPr/>
        </p:nvSpPr>
        <p:spPr>
          <a:xfrm>
            <a:off x="626729" y="1579601"/>
            <a:ext cx="8176937" cy="509586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2075" indent="-92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2000" kern="1200" baseline="0">
                <a:solidFill>
                  <a:srgbClr val="5C0F8C"/>
                </a:solidFill>
                <a:latin typeface="Helvetica" panose="020B0604020202030204" pitchFamily="34" charset="0"/>
                <a:ea typeface="+mn-ea"/>
                <a:cs typeface="+mn-cs"/>
              </a:defRPr>
            </a:lvl1pPr>
            <a:lvl2pPr marL="447675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Helvetica" panose="020B0604020202030204" pitchFamily="34" charset="0"/>
                <a:ea typeface="+mn-ea"/>
                <a:cs typeface="+mn-cs"/>
              </a:defRPr>
            </a:lvl2pPr>
            <a:lvl3pPr marL="804863" indent="-1746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C74B5"/>
                </a:solidFill>
                <a:latin typeface="Helvetica" panose="020B0604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>
                <a:sym typeface="Wingdings" pitchFamily="2" charset="2"/>
              </a:rPr>
              <a:t> Généralisation des Accès Dynamiques expérimentés pour l’IA depuis 2 ans avec 900 attributions</a:t>
            </a:r>
          </a:p>
          <a:p>
            <a:pPr lvl="1" algn="just"/>
            <a:r>
              <a:rPr lang="fr-FR" dirty="0">
                <a:sym typeface="Wingdings" pitchFamily="2" charset="2"/>
              </a:rPr>
              <a:t>à toutes les communautés scientifiques</a:t>
            </a:r>
          </a:p>
          <a:p>
            <a:pPr lvl="1" algn="just"/>
            <a:r>
              <a:rPr lang="fr-FR" dirty="0">
                <a:sym typeface="Wingdings" pitchFamily="2" charset="2"/>
              </a:rPr>
              <a:t>à tous les calculateurs de GENCI (sur tous les sites)</a:t>
            </a:r>
          </a:p>
          <a:p>
            <a:pPr lvl="1" algn="just"/>
            <a:r>
              <a:rPr lang="fr-FR" dirty="0">
                <a:sym typeface="Wingdings" pitchFamily="2" charset="2"/>
              </a:rPr>
              <a:t>pour les demandes &lt; 50kh GPU ou 500kh CPU, attributions rapides</a:t>
            </a:r>
          </a:p>
          <a:p>
            <a:pPr lvl="1" algn="just"/>
            <a:r>
              <a:rPr lang="fr-FR" dirty="0"/>
              <a:t>validation par le Directeur de centre </a:t>
            </a:r>
          </a:p>
          <a:p>
            <a:pPr lvl="1" algn="just"/>
            <a:r>
              <a:rPr lang="fr-FR" dirty="0">
                <a:sym typeface="Wingdings" pitchFamily="2" charset="2"/>
              </a:rPr>
              <a:t>dispositif disponible pour tous à Noël</a:t>
            </a:r>
          </a:p>
          <a:p>
            <a:pPr algn="just"/>
            <a:endParaRPr lang="fr-FR" dirty="0">
              <a:sym typeface="Wingdings" pitchFamily="2" charset="2"/>
            </a:endParaRPr>
          </a:p>
          <a:p>
            <a:pPr algn="just"/>
            <a:r>
              <a:rPr lang="fr-FR" dirty="0">
                <a:sym typeface="Wingdings" pitchFamily="2" charset="2"/>
              </a:rPr>
              <a:t> Données sensibles – Aspect juridique et légalité</a:t>
            </a:r>
          </a:p>
          <a:p>
            <a:pPr lvl="1" algn="just"/>
            <a:r>
              <a:rPr lang="fr-FR" dirty="0">
                <a:sym typeface="Wingdings" pitchFamily="2" charset="2"/>
              </a:rPr>
              <a:t>Protocole en place à IDRIS, en cours avec le CINES et le TGCC</a:t>
            </a:r>
          </a:p>
          <a:p>
            <a:pPr lvl="1" algn="just"/>
            <a:r>
              <a:rPr lang="fr-FR" dirty="0">
                <a:sym typeface="Wingdings" pitchFamily="2" charset="2"/>
              </a:rPr>
              <a:t>Conditions à respecter</a:t>
            </a:r>
          </a:p>
          <a:p>
            <a:pPr lvl="2" algn="just"/>
            <a:r>
              <a:rPr lang="fr-FR" dirty="0">
                <a:sym typeface="Wingdings" pitchFamily="2" charset="2"/>
              </a:rPr>
              <a:t>CGU (engagement du responsable de traitement)</a:t>
            </a:r>
          </a:p>
          <a:p>
            <a:pPr lvl="2" algn="just"/>
            <a:r>
              <a:rPr lang="fr-FR" dirty="0">
                <a:sym typeface="Wingdings" pitchFamily="2" charset="2"/>
              </a:rPr>
              <a:t>données à caractère personnel ?</a:t>
            </a:r>
          </a:p>
          <a:p>
            <a:pPr lvl="2" algn="just"/>
            <a:r>
              <a:rPr lang="fr-FR" dirty="0">
                <a:sym typeface="Wingdings" pitchFamily="2" charset="2"/>
              </a:rPr>
              <a:t>données sensible ?</a:t>
            </a:r>
          </a:p>
          <a:p>
            <a:pPr lvl="2" algn="just"/>
            <a:r>
              <a:rPr lang="fr-FR" dirty="0"/>
              <a:t>données acquises pour la recherche ?</a:t>
            </a:r>
            <a:r>
              <a:rPr lang="fr-FR" dirty="0">
                <a:sym typeface="Wingdings" pitchFamily="2" charset="2"/>
              </a:rPr>
              <a:t> </a:t>
            </a:r>
          </a:p>
          <a:p>
            <a:pPr lvl="2" algn="just"/>
            <a:r>
              <a:rPr lang="fr-FR" dirty="0" err="1"/>
              <a:t>pseudonymisées</a:t>
            </a:r>
            <a:r>
              <a:rPr lang="fr-FR" dirty="0"/>
              <a:t> ?</a:t>
            </a:r>
          </a:p>
          <a:p>
            <a:pPr lvl="1" algn="just"/>
            <a:r>
              <a:rPr lang="fr-FR" dirty="0">
                <a:sym typeface="Wingdings" pitchFamily="2" charset="2"/>
              </a:rPr>
              <a:t>Contrat passé entre l’utilisateur et GENCI et entre GENCI et les centres</a:t>
            </a:r>
            <a:br>
              <a:rPr lang="fr-FR" dirty="0"/>
            </a:br>
            <a:endParaRPr lang="fr-FR" dirty="0"/>
          </a:p>
          <a:p>
            <a:pPr algn="just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C6A153-8408-EB4A-B7C8-5864F3949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21" y="4509120"/>
            <a:ext cx="1852599" cy="10374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1803C3-8D54-704E-B01C-9E4880B52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04"/>
    </mc:Choice>
    <mc:Fallback xmlns="">
      <p:transition spd="slow" advTm="139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E73425-4664-6442-ACDE-2ACEAD52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B68-FC32-4E35-9CDA-1CB03524C245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88CF74-108F-9542-B75A-A46114B0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20" y="185173"/>
            <a:ext cx="3019442" cy="461665"/>
          </a:xfrm>
        </p:spPr>
        <p:txBody>
          <a:bodyPr/>
          <a:lstStyle/>
          <a:p>
            <a:r>
              <a:rPr lang="fr-FR"/>
              <a:t>JCAD 2021 / GENCI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21CE9C-A2BF-CE40-A2E5-571823442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8254" y="572823"/>
            <a:ext cx="7200433" cy="769441"/>
          </a:xfrm>
        </p:spPr>
        <p:txBody>
          <a:bodyPr/>
          <a:lstStyle/>
          <a:p>
            <a:r>
              <a:rPr lang="fr-FR"/>
              <a:t>Actualités centres hébergeant des calculateurs de GENCI</a:t>
            </a:r>
          </a:p>
          <a:p>
            <a:r>
              <a:rPr lang="fr-FR">
                <a:sym typeface="Wingdings" pitchFamily="2" charset="2"/>
              </a:rPr>
              <a:t>Environnement (2/2)</a:t>
            </a:r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91FB3E7-FA7E-724B-8E5A-1B152146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JCAD 2021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270C82B-AA96-8149-84DC-73E7A8398890}"/>
              </a:ext>
            </a:extLst>
          </p:cNvPr>
          <p:cNvSpPr txBox="1">
            <a:spLocks/>
          </p:cNvSpPr>
          <p:nvPr/>
        </p:nvSpPr>
        <p:spPr>
          <a:xfrm>
            <a:off x="266499" y="1790875"/>
            <a:ext cx="5012105" cy="4572394"/>
          </a:xfrm>
          <a:prstGeom prst="rect">
            <a:avLst/>
          </a:prstGeom>
        </p:spPr>
        <p:txBody>
          <a:bodyPr>
            <a:normAutofit/>
          </a:bodyPr>
          <a:lstStyle>
            <a:lvl1pPr marL="92075" indent="-92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2000" kern="1200" baseline="0">
                <a:solidFill>
                  <a:srgbClr val="5C0F8C"/>
                </a:solidFill>
                <a:latin typeface="Helvetica" panose="020B0604020202030204" pitchFamily="34" charset="0"/>
                <a:ea typeface="+mn-ea"/>
                <a:cs typeface="+mn-cs"/>
              </a:defRPr>
            </a:lvl1pPr>
            <a:lvl2pPr marL="447675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Helvetica" panose="020B0604020202030204" pitchFamily="34" charset="0"/>
                <a:ea typeface="+mn-ea"/>
                <a:cs typeface="+mn-cs"/>
              </a:defRPr>
            </a:lvl2pPr>
            <a:lvl3pPr marL="804863" indent="-1746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C74B5"/>
                </a:solidFill>
                <a:latin typeface="Helvetica" panose="020B0604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/>
              <a:t> Passage à 100 Gb/sec de CCFR (interconnexion entre les 3 centres nationaux </a:t>
            </a:r>
          </a:p>
          <a:p>
            <a:pPr lvl="1" algn="just"/>
            <a:r>
              <a:rPr lang="fr-FR" dirty="0"/>
              <a:t>matériel déjà déployés (Firewall)</a:t>
            </a:r>
          </a:p>
          <a:p>
            <a:pPr lvl="1" algn="just"/>
            <a:r>
              <a:rPr lang="fr-FR" dirty="0"/>
              <a:t>discussions en cours avec </a:t>
            </a:r>
            <a:r>
              <a:rPr lang="fr-FR" dirty="0" err="1"/>
              <a:t>Renater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sur l’évolution des réseaux nationaux</a:t>
            </a:r>
          </a:p>
          <a:p>
            <a:pPr lvl="1" algn="just"/>
            <a:endParaRPr lang="fr-FR" dirty="0"/>
          </a:p>
          <a:p>
            <a:pPr algn="just"/>
            <a:r>
              <a:rPr lang="fr-FR" dirty="0"/>
              <a:t> Forum utilisateur GENCI mi-22</a:t>
            </a:r>
          </a:p>
          <a:p>
            <a:pPr algn="just"/>
            <a:r>
              <a:rPr lang="fr-FR" dirty="0"/>
              <a:t> Questionnaire utilisateur fin 21</a:t>
            </a:r>
          </a:p>
          <a:p>
            <a:pPr marL="0" indent="0" algn="just">
              <a:buNone/>
            </a:pPr>
            <a:br>
              <a:rPr lang="fr-FR" dirty="0"/>
            </a:br>
            <a:endParaRPr lang="fr-FR" dirty="0"/>
          </a:p>
          <a:p>
            <a:pPr algn="just"/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29AF110-C197-804C-9D35-9092324B5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253478"/>
              </p:ext>
            </p:extLst>
          </p:nvPr>
        </p:nvGraphicFramePr>
        <p:xfrm>
          <a:off x="5393914" y="2182206"/>
          <a:ext cx="3409752" cy="1197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215">
                  <a:extLst>
                    <a:ext uri="{9D8B030D-6E8A-4147-A177-3AD203B41FA5}">
                      <a16:colId xmlns:a16="http://schemas.microsoft.com/office/drawing/2014/main" val="4152427400"/>
                    </a:ext>
                  </a:extLst>
                </a:gridCol>
                <a:gridCol w="1084191">
                  <a:extLst>
                    <a:ext uri="{9D8B030D-6E8A-4147-A177-3AD203B41FA5}">
                      <a16:colId xmlns:a16="http://schemas.microsoft.com/office/drawing/2014/main" val="315854459"/>
                    </a:ext>
                  </a:extLst>
                </a:gridCol>
                <a:gridCol w="1351346">
                  <a:extLst>
                    <a:ext uri="{9D8B030D-6E8A-4147-A177-3AD203B41FA5}">
                      <a16:colId xmlns:a16="http://schemas.microsoft.com/office/drawing/2014/main" val="4224956442"/>
                    </a:ext>
                  </a:extLst>
                </a:gridCol>
              </a:tblGrid>
              <a:tr h="247604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Datacenter</a:t>
                      </a:r>
                      <a:endParaRPr lang="fr-FR" sz="12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2022</a:t>
                      </a:r>
                      <a:endParaRPr lang="fr-FR" sz="1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post 2024</a:t>
                      </a:r>
                      <a:endParaRPr lang="fr-FR" sz="1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115666"/>
                  </a:ext>
                </a:extLst>
              </a:tr>
              <a:tr h="247604">
                <a:tc>
                  <a:txBody>
                    <a:bodyPr/>
                    <a:lstStyle/>
                    <a:p>
                      <a:pPr algn="ctr"/>
                      <a:r>
                        <a:rPr lang="fr-FR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2X100 Gb/s</a:t>
                      </a:r>
                      <a:endParaRPr lang="fr-FR" sz="1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2X400 Gb/s</a:t>
                      </a:r>
                      <a:endParaRPr lang="fr-FR" sz="1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07918"/>
                  </a:ext>
                </a:extLst>
              </a:tr>
              <a:tr h="283043">
                <a:tc>
                  <a:txBody>
                    <a:bodyPr/>
                    <a:lstStyle/>
                    <a:p>
                      <a:pPr algn="ctr"/>
                      <a:r>
                        <a:rPr lang="fr-FR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100 Gb/s</a:t>
                      </a:r>
                      <a:endParaRPr lang="fr-FR" sz="1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100 Gb/s</a:t>
                      </a:r>
                      <a:endParaRPr lang="fr-FR" sz="120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653651"/>
                  </a:ext>
                </a:extLst>
              </a:tr>
              <a:tr h="330138">
                <a:tc>
                  <a:txBody>
                    <a:bodyPr/>
                    <a:lstStyle/>
                    <a:p>
                      <a:pPr algn="ctr"/>
                      <a:r>
                        <a:rPr lang="fr-FR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10 Gb/s</a:t>
                      </a:r>
                      <a:endParaRPr lang="fr-FR" sz="1200" dirty="0"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31130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27DC8083-B94F-FF46-AB8B-4F903AC33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14" y="4077072"/>
            <a:ext cx="3483587" cy="18546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036201-8D6C-DF46-9898-6658D3DE3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84"/>
    </mc:Choice>
    <mc:Fallback xmlns="">
      <p:transition spd="slow" advTm="11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18A812C-7983-6A4F-B89A-596CF2DFD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69" y="4036874"/>
            <a:ext cx="2651141" cy="194421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E73425-4664-6442-ACDE-2ACEAD52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B68-FC32-4E35-9CDA-1CB03524C245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88CF74-108F-9542-B75A-A46114B0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20" y="185173"/>
            <a:ext cx="3019442" cy="461665"/>
          </a:xfrm>
        </p:spPr>
        <p:txBody>
          <a:bodyPr/>
          <a:lstStyle/>
          <a:p>
            <a:r>
              <a:rPr lang="fr-FR"/>
              <a:t>JCAD 2021 / GENCI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21CE9C-A2BF-CE40-A2E5-571823442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616" y="579010"/>
            <a:ext cx="8056594" cy="1077218"/>
          </a:xfrm>
        </p:spPr>
        <p:txBody>
          <a:bodyPr/>
          <a:lstStyle/>
          <a:p>
            <a:r>
              <a:rPr lang="fr-FR" dirty="0"/>
              <a:t>Présentation de l’écosystème en cours de construction </a:t>
            </a:r>
            <a:r>
              <a:rPr lang="fr-FR" dirty="0">
                <a:sym typeface="Wingdings" pitchFamily="2" charset="2"/>
              </a:rPr>
              <a:t>(1/3)</a:t>
            </a:r>
            <a:endParaRPr lang="fr-FR" dirty="0"/>
          </a:p>
          <a:p>
            <a:r>
              <a:rPr lang="fr-FR" dirty="0">
                <a:sym typeface="Wingdings" pitchFamily="2" charset="2"/>
              </a:rPr>
              <a:t>Projet </a:t>
            </a:r>
            <a:r>
              <a:rPr lang="fr-FR" dirty="0"/>
              <a:t>CLUSSTER (Cloud Unifié Souverain de Services, </a:t>
            </a:r>
            <a:br>
              <a:rPr lang="fr-FR" dirty="0"/>
            </a:br>
            <a:r>
              <a:rPr lang="fr-FR" dirty="0"/>
              <a:t>			de </a:t>
            </a:r>
            <a:r>
              <a:rPr lang="fr-FR" dirty="0" err="1"/>
              <a:t>TEchnologies</a:t>
            </a:r>
            <a:r>
              <a:rPr lang="fr-FR" dirty="0"/>
              <a:t> et </a:t>
            </a:r>
            <a:r>
              <a:rPr lang="fr-FR" dirty="0" err="1"/>
              <a:t>d’infrastructuRes</a:t>
            </a:r>
            <a:r>
              <a:rPr lang="fr-FR" dirty="0"/>
              <a:t>) (1/2)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91FB3E7-FA7E-724B-8E5A-1B152146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JCAD 2021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7FA8386B-2A0E-3D49-8ACB-E25BAE4C06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910" y="1741943"/>
            <a:ext cx="8136904" cy="5118679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 Portail </a:t>
            </a:r>
            <a:r>
              <a:rPr lang="fr-FR" b="1" dirty="0"/>
              <a:t>unifié</a:t>
            </a:r>
            <a:r>
              <a:rPr lang="fr-FR" dirty="0"/>
              <a:t>, </a:t>
            </a:r>
            <a:r>
              <a:rPr lang="fr-FR" b="1" dirty="0"/>
              <a:t>ouvert</a:t>
            </a:r>
            <a:r>
              <a:rPr lang="fr-FR" dirty="0"/>
              <a:t> et </a:t>
            </a:r>
            <a:r>
              <a:rPr lang="fr-FR" b="1" dirty="0"/>
              <a:t>souverain</a:t>
            </a:r>
            <a:r>
              <a:rPr lang="fr-FR" dirty="0"/>
              <a:t> de ressources et services en IA </a:t>
            </a:r>
          </a:p>
          <a:p>
            <a:pPr lvl="1" algn="just"/>
            <a:r>
              <a:rPr lang="fr-FR" sz="1600" dirty="0"/>
              <a:t>réponse à l’AMI «  Développement et renforcement de la filière française et européenne du Cloud » du PIA4 </a:t>
            </a:r>
          </a:p>
          <a:p>
            <a:pPr lvl="1" algn="just"/>
            <a:r>
              <a:rPr lang="fr-FR" sz="1600" dirty="0"/>
              <a:t>portée par Atos en partenariat avec GENCI, </a:t>
            </a:r>
            <a:r>
              <a:rPr lang="fr-FR" sz="1600" dirty="0" err="1"/>
              <a:t>Inria</a:t>
            </a:r>
            <a:r>
              <a:rPr lang="fr-FR" sz="1600" dirty="0"/>
              <a:t> Grid5000/</a:t>
            </a:r>
            <a:r>
              <a:rPr lang="fr-FR" sz="1600" dirty="0" err="1"/>
              <a:t>Silecs</a:t>
            </a:r>
            <a:r>
              <a:rPr lang="fr-FR" sz="1600" dirty="0"/>
              <a:t>, IDRIS et CEA </a:t>
            </a:r>
          </a:p>
          <a:p>
            <a:pPr lvl="1" algn="just"/>
            <a:r>
              <a:rPr lang="fr-FR" sz="1600" dirty="0"/>
              <a:t>mais aussi </a:t>
            </a:r>
            <a:r>
              <a:rPr lang="fr-FR" sz="1600" dirty="0" err="1"/>
              <a:t>OVHCloud</a:t>
            </a:r>
            <a:r>
              <a:rPr lang="fr-FR" sz="1600" dirty="0"/>
              <a:t>, </a:t>
            </a:r>
            <a:r>
              <a:rPr lang="fr-FR" sz="1600" dirty="0" err="1"/>
              <a:t>Activeeon</a:t>
            </a:r>
            <a:r>
              <a:rPr lang="fr-FR" sz="1600" dirty="0"/>
              <a:t>, CS Group, </a:t>
            </a:r>
            <a:r>
              <a:rPr lang="fr-FR" sz="1600" dirty="0" err="1"/>
              <a:t>Hubblo</a:t>
            </a:r>
            <a:r>
              <a:rPr lang="fr-FR" sz="1600" dirty="0"/>
              <a:t> et </a:t>
            </a:r>
            <a:r>
              <a:rPr lang="fr-FR" sz="1600" dirty="0" err="1"/>
              <a:t>Qarnot</a:t>
            </a:r>
            <a:r>
              <a:rPr lang="fr-FR" sz="1600" dirty="0"/>
              <a:t>, </a:t>
            </a:r>
          </a:p>
          <a:p>
            <a:pPr lvl="1" algn="just"/>
            <a:r>
              <a:rPr lang="fr-FR" sz="1600" dirty="0"/>
              <a:t>budget de 15,8 M€ sur 36 mois : début Q1 22</a:t>
            </a:r>
          </a:p>
          <a:p>
            <a:pPr marL="265112" lvl="1" indent="0" algn="just">
              <a:buNone/>
            </a:pPr>
            <a:endParaRPr lang="fr-FR" sz="1600" dirty="0"/>
          </a:p>
          <a:p>
            <a:pPr algn="just"/>
            <a:r>
              <a:rPr lang="fr-FR" sz="1800" dirty="0"/>
              <a:t> Pour fédérer des infrastructures des partenaires et des offres de services à haute valeur ajoutée existantes</a:t>
            </a:r>
          </a:p>
          <a:p>
            <a:pPr algn="just"/>
            <a:r>
              <a:rPr lang="fr-FR" sz="1800" dirty="0"/>
              <a:t> Mais aussi </a:t>
            </a:r>
          </a:p>
          <a:p>
            <a:pPr lvl="1" algn="just"/>
            <a:r>
              <a:rPr lang="fr-FR" sz="1600" dirty="0"/>
              <a:t>adresser la </a:t>
            </a:r>
            <a:r>
              <a:rPr lang="fr-FR" sz="1600" b="1" dirty="0"/>
              <a:t>recherche ouverte, confidentielle et à but lucratif</a:t>
            </a:r>
          </a:p>
          <a:p>
            <a:pPr lvl="1" algn="just"/>
            <a:r>
              <a:rPr lang="fr-FR" sz="1600" dirty="0"/>
              <a:t>faciliter la lisibilité de l’écosystème à un utilisateur </a:t>
            </a:r>
          </a:p>
          <a:p>
            <a:pPr lvl="1" algn="just"/>
            <a:r>
              <a:rPr lang="fr-FR" sz="1600" dirty="0"/>
              <a:t>fournir des services non accessibles sur Jean Zay</a:t>
            </a:r>
          </a:p>
          <a:p>
            <a:pPr lvl="1" algn="just"/>
            <a:r>
              <a:rPr lang="fr-FR" sz="1600" dirty="0"/>
              <a:t>ouvrir un lien vers Gaia-X (service industriel Europe) et EOSC</a:t>
            </a:r>
          </a:p>
          <a:p>
            <a:pPr lvl="1" algn="just"/>
            <a:r>
              <a:rPr lang="fr-FR" sz="1600" dirty="0"/>
              <a:t>ouvert à la simulation numérique et au quantique dans l’avenir et à l’ajout d’autres verticaux métiers (évolutif)</a:t>
            </a:r>
          </a:p>
          <a:p>
            <a:pPr algn="just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D985A82-5435-574F-8727-C33D8CC692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30" y="1570513"/>
            <a:ext cx="835370" cy="5680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370F2F-428F-6648-8C15-23F55CE29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82"/>
    </mc:Choice>
    <mc:Fallback xmlns="">
      <p:transition spd="slow" advTm="146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E73425-4664-6442-ACDE-2ACEAD52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B68-FC32-4E35-9CDA-1CB03524C245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88CF74-108F-9542-B75A-A46114B0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20" y="185173"/>
            <a:ext cx="3019442" cy="461665"/>
          </a:xfrm>
        </p:spPr>
        <p:txBody>
          <a:bodyPr/>
          <a:lstStyle/>
          <a:p>
            <a:r>
              <a:rPr lang="fr-FR"/>
              <a:t>JCAD 2021 / GENCI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21CE9C-A2BF-CE40-A2E5-571823442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8254" y="572823"/>
            <a:ext cx="7532831" cy="1077218"/>
          </a:xfrm>
        </p:spPr>
        <p:txBody>
          <a:bodyPr/>
          <a:lstStyle/>
          <a:p>
            <a:r>
              <a:rPr lang="fr-FR"/>
              <a:t>Présentation de l’écosystème en cours de construction </a:t>
            </a:r>
            <a:r>
              <a:rPr lang="fr-FR">
                <a:sym typeface="Wingdings" pitchFamily="2" charset="2"/>
              </a:rPr>
              <a:t>(1/3)</a:t>
            </a:r>
            <a:endParaRPr lang="fr-FR"/>
          </a:p>
          <a:p>
            <a:r>
              <a:rPr lang="fr-FR">
                <a:sym typeface="Wingdings" pitchFamily="2" charset="2"/>
              </a:rPr>
              <a:t> </a:t>
            </a:r>
            <a:r>
              <a:rPr lang="fr-FR"/>
              <a:t>CLUSSTER (Cloud Unifié Souverain de Services, </a:t>
            </a:r>
            <a:br>
              <a:rPr lang="fr-FR"/>
            </a:br>
            <a:r>
              <a:rPr lang="fr-FR"/>
              <a:t>de </a:t>
            </a:r>
            <a:r>
              <a:rPr lang="fr-FR" err="1"/>
              <a:t>TEchnologies</a:t>
            </a:r>
            <a:r>
              <a:rPr lang="fr-FR"/>
              <a:t> et </a:t>
            </a:r>
            <a:r>
              <a:rPr lang="fr-FR" err="1"/>
              <a:t>d’infrastructuRes</a:t>
            </a:r>
            <a:r>
              <a:rPr lang="fr-FR"/>
              <a:t>) (2/2)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91FB3E7-FA7E-724B-8E5A-1B152146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JCAD 2021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E1252F-1400-964C-91BA-BF1431CDCC75}"/>
              </a:ext>
            </a:extLst>
          </p:cNvPr>
          <p:cNvSpPr txBox="1"/>
          <p:nvPr/>
        </p:nvSpPr>
        <p:spPr>
          <a:xfrm>
            <a:off x="827586" y="5295973"/>
            <a:ext cx="1901604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/>
              <a:t>Achat d’un cluster supplémentaire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26276AB-B896-C144-A8FE-4199753A3B1C}"/>
              </a:ext>
            </a:extLst>
          </p:cNvPr>
          <p:cNvGrpSpPr/>
          <p:nvPr/>
        </p:nvGrpSpPr>
        <p:grpSpPr>
          <a:xfrm>
            <a:off x="222585" y="2291927"/>
            <a:ext cx="8839179" cy="2814876"/>
            <a:chOff x="80611" y="5336836"/>
            <a:chExt cx="4301182" cy="126424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9FD8E7C-20B3-7948-9665-FA07CB6ED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11" y="5336836"/>
              <a:ext cx="3268401" cy="126424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FF9882-10B7-6A40-92DB-AB5A720AA7DE}"/>
                </a:ext>
              </a:extLst>
            </p:cNvPr>
            <p:cNvSpPr/>
            <p:nvPr/>
          </p:nvSpPr>
          <p:spPr>
            <a:xfrm>
              <a:off x="3363304" y="5443807"/>
              <a:ext cx="288405" cy="109306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fr-FR" sz="1000"/>
                <a:t>FAAS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265C1E-137E-FA4D-A3AD-D117B39B5512}"/>
                </a:ext>
              </a:extLst>
            </p:cNvPr>
            <p:cNvSpPr/>
            <p:nvPr/>
          </p:nvSpPr>
          <p:spPr>
            <a:xfrm>
              <a:off x="3708132" y="5443807"/>
              <a:ext cx="310971" cy="109306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/>
                <a:t>VAAS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C9D7C0-355F-F243-BEA0-DF25413D663B}"/>
                </a:ext>
              </a:extLst>
            </p:cNvPr>
            <p:cNvSpPr/>
            <p:nvPr/>
          </p:nvSpPr>
          <p:spPr>
            <a:xfrm>
              <a:off x="4075525" y="5443807"/>
              <a:ext cx="306268" cy="109306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/>
                <a:t>EAAS</a:t>
              </a:r>
            </a:p>
          </p:txBody>
        </p:sp>
      </p:grp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8B09329-C1DD-3E47-B5E6-F89F2CF1CD92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1694016" y="4622487"/>
            <a:ext cx="84372" cy="673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08481360-84B1-824C-AADB-DA447E227768}"/>
              </a:ext>
            </a:extLst>
          </p:cNvPr>
          <p:cNvSpPr txBox="1">
            <a:spLocks/>
          </p:cNvSpPr>
          <p:nvPr/>
        </p:nvSpPr>
        <p:spPr>
          <a:xfrm>
            <a:off x="3419872" y="5229200"/>
            <a:ext cx="5724127" cy="1278237"/>
          </a:xfrm>
          <a:prstGeom prst="rect">
            <a:avLst/>
          </a:prstGeom>
          <a:solidFill>
            <a:srgbClr val="00B050"/>
          </a:solidFill>
        </p:spPr>
        <p:txBody>
          <a:bodyPr>
            <a:noAutofit/>
          </a:bodyPr>
          <a:lstStyle>
            <a:lvl1pPr marL="92075" indent="-92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2000" kern="1200" baseline="0">
                <a:solidFill>
                  <a:srgbClr val="5C0F8C"/>
                </a:solidFill>
                <a:latin typeface="Helvetica" panose="020B0604020202030204" pitchFamily="34" charset="0"/>
                <a:ea typeface="+mn-ea"/>
                <a:cs typeface="+mn-cs"/>
              </a:defRPr>
            </a:lvl1pPr>
            <a:lvl2pPr marL="447675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Helvetica" panose="020B0604020202030204" pitchFamily="34" charset="0"/>
                <a:ea typeface="+mn-ea"/>
                <a:cs typeface="+mn-cs"/>
              </a:defRPr>
            </a:lvl2pPr>
            <a:lvl3pPr marL="804863" indent="-1746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C74B5"/>
                </a:solidFill>
                <a:latin typeface="Helvetica" panose="020B0604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2" lvl="1" indent="0">
              <a:buNone/>
            </a:pPr>
            <a:r>
              <a:rPr lang="fr-FR" sz="1500" b="1">
                <a:latin typeface="Helvetica" pitchFamily="2" charset="0"/>
                <a:ea typeface="Verdana"/>
                <a:cs typeface="Verdana"/>
              </a:rPr>
              <a:t>Accompagner As A Service </a:t>
            </a:r>
          </a:p>
          <a:p>
            <a:pPr lvl="1">
              <a:buFontTx/>
              <a:buChar char="-"/>
            </a:pPr>
            <a:r>
              <a:rPr lang="fr-FR" sz="1300">
                <a:latin typeface="Helvetica" pitchFamily="2" charset="0"/>
                <a:ea typeface="Verdana"/>
                <a:cs typeface="Verdana"/>
              </a:rPr>
              <a:t>Formation (</a:t>
            </a:r>
            <a:r>
              <a:rPr lang="fr-FR" sz="1300" err="1">
                <a:latin typeface="Helvetica" pitchFamily="2" charset="0"/>
                <a:ea typeface="Verdana"/>
                <a:cs typeface="Verdana"/>
              </a:rPr>
              <a:t>FaaS</a:t>
            </a:r>
            <a:r>
              <a:rPr lang="fr-FR" sz="1300">
                <a:latin typeface="Helvetica" pitchFamily="2" charset="0"/>
                <a:ea typeface="Verdana"/>
                <a:cs typeface="Verdana"/>
              </a:rPr>
              <a:t>) avec notamment </a:t>
            </a:r>
            <a:r>
              <a:rPr lang="fr-FR" sz="1300" b="1" err="1">
                <a:latin typeface="Helvetica" pitchFamily="2" charset="0"/>
                <a:ea typeface="Verdana"/>
                <a:cs typeface="Verdana"/>
              </a:rPr>
              <a:t>MesoNET</a:t>
            </a:r>
            <a:endParaRPr lang="fr-FR" sz="1300" b="1">
              <a:latin typeface="Helvetica" pitchFamily="2" charset="0"/>
              <a:ea typeface="Verdana"/>
              <a:cs typeface="Verdana"/>
            </a:endParaRPr>
          </a:p>
          <a:p>
            <a:pPr lvl="1">
              <a:buFontTx/>
              <a:buChar char="-"/>
            </a:pPr>
            <a:r>
              <a:rPr lang="fr-FR" sz="1300">
                <a:latin typeface="Helvetica" pitchFamily="2" charset="0"/>
                <a:ea typeface="Verdana"/>
                <a:cs typeface="Verdana"/>
              </a:rPr>
              <a:t>Veille technologique (</a:t>
            </a:r>
            <a:r>
              <a:rPr lang="fr-FR" sz="1300" err="1">
                <a:latin typeface="Helvetica" pitchFamily="2" charset="0"/>
                <a:ea typeface="Verdana"/>
                <a:cs typeface="Verdana"/>
              </a:rPr>
              <a:t>VaaS</a:t>
            </a:r>
            <a:r>
              <a:rPr lang="fr-FR" sz="1300">
                <a:latin typeface="Helvetica" pitchFamily="2" charset="0"/>
                <a:ea typeface="Verdana"/>
                <a:cs typeface="Verdana"/>
              </a:rPr>
              <a:t>) via notamment CVT </a:t>
            </a:r>
          </a:p>
          <a:p>
            <a:pPr lvl="1">
              <a:buFontTx/>
              <a:buChar char="-"/>
            </a:pPr>
            <a:r>
              <a:rPr lang="fr-FR" sz="1300">
                <a:latin typeface="Helvetica" pitchFamily="2" charset="0"/>
                <a:ea typeface="Verdana"/>
                <a:cs typeface="Verdana"/>
              </a:rPr>
              <a:t>Expertise métier (</a:t>
            </a:r>
            <a:r>
              <a:rPr lang="fr-FR" sz="1300" err="1">
                <a:latin typeface="Helvetica" pitchFamily="2" charset="0"/>
                <a:ea typeface="Verdana"/>
                <a:cs typeface="Verdana"/>
              </a:rPr>
              <a:t>EaaS</a:t>
            </a:r>
            <a:r>
              <a:rPr lang="fr-FR" sz="1300">
                <a:latin typeface="Helvetica" pitchFamily="2" charset="0"/>
                <a:ea typeface="Verdana"/>
                <a:cs typeface="Verdana"/>
              </a:rPr>
              <a:t>) (initialement : Climat, Spatial, Rendu 3D, Financier, Risque)</a:t>
            </a:r>
          </a:p>
          <a:p>
            <a:pPr lvl="1">
              <a:buFontTx/>
              <a:buChar char="-"/>
            </a:pPr>
            <a:endParaRPr lang="fr-FR" sz="1300">
              <a:latin typeface="Helvetica" pitchFamily="2" charset="0"/>
              <a:ea typeface="Verdana"/>
              <a:cs typeface="Verdan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7FB5C7-3FA1-FA4C-AA57-A20BE474F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06"/>
    </mc:Choice>
    <mc:Fallback xmlns="">
      <p:transition spd="slow" advTm="64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55059E16-6730-6F49-80FF-C9310CA9D1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5" t="8876" b="11239"/>
          <a:stretch/>
        </p:blipFill>
        <p:spPr>
          <a:xfrm>
            <a:off x="5354060" y="3813979"/>
            <a:ext cx="3597273" cy="262623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E73425-4664-6442-ACDE-2ACEAD52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B68-FC32-4E35-9CDA-1CB03524C245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88CF74-108F-9542-B75A-A46114B0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20" y="185173"/>
            <a:ext cx="3019442" cy="461665"/>
          </a:xfrm>
        </p:spPr>
        <p:txBody>
          <a:bodyPr/>
          <a:lstStyle/>
          <a:p>
            <a:r>
              <a:rPr lang="fr-FR"/>
              <a:t>JCAD 2021 / GENCI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21CE9C-A2BF-CE40-A2E5-571823442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8254" y="572823"/>
            <a:ext cx="7532831" cy="769441"/>
          </a:xfrm>
        </p:spPr>
        <p:txBody>
          <a:bodyPr/>
          <a:lstStyle/>
          <a:p>
            <a:r>
              <a:rPr lang="fr-FR" dirty="0"/>
              <a:t>Présentation de l’écosystème en cours de construction </a:t>
            </a:r>
            <a:r>
              <a:rPr lang="fr-FR" dirty="0">
                <a:sym typeface="Wingdings" pitchFamily="2" charset="2"/>
              </a:rPr>
              <a:t>(2/3)</a:t>
            </a:r>
            <a:endParaRPr lang="fr-FR" dirty="0"/>
          </a:p>
          <a:p>
            <a:r>
              <a:rPr lang="fr-FR" dirty="0">
                <a:sym typeface="Wingdings" pitchFamily="2" charset="2"/>
              </a:rPr>
              <a:t> </a:t>
            </a:r>
            <a:r>
              <a:rPr lang="fr-FR" dirty="0"/>
              <a:t>La mise en place d’EuroHPC (1/2)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91FB3E7-FA7E-724B-8E5A-1B152146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JCAD 2021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270C82B-AA96-8149-84DC-73E7A8398890}"/>
              </a:ext>
            </a:extLst>
          </p:cNvPr>
          <p:cNvSpPr txBox="1">
            <a:spLocks/>
          </p:cNvSpPr>
          <p:nvPr/>
        </p:nvSpPr>
        <p:spPr>
          <a:xfrm>
            <a:off x="1591427" y="5132765"/>
            <a:ext cx="3762633" cy="148279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92075" indent="-92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2000" kern="1200" baseline="0">
                <a:solidFill>
                  <a:srgbClr val="5C0F8C"/>
                </a:solidFill>
                <a:latin typeface="Helvetica" panose="020B0604020202030204" pitchFamily="34" charset="0"/>
                <a:ea typeface="+mn-ea"/>
                <a:cs typeface="+mn-cs"/>
              </a:defRPr>
            </a:lvl1pPr>
            <a:lvl2pPr marL="447675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Helvetica" panose="020B0604020202030204" pitchFamily="34" charset="0"/>
                <a:ea typeface="+mn-ea"/>
                <a:cs typeface="+mn-cs"/>
              </a:defRPr>
            </a:lvl2pPr>
            <a:lvl3pPr marL="804863" indent="-1746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C74B5"/>
                </a:solidFill>
                <a:latin typeface="Helvetica" panose="020B0604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lvl="2" indent="0" algn="just">
              <a:buNone/>
            </a:pPr>
            <a:endParaRPr lang="fr-FR" sz="1400" dirty="0"/>
          </a:p>
          <a:p>
            <a:pPr algn="just"/>
            <a:r>
              <a:rPr lang="fr-FR" sz="1800" dirty="0"/>
              <a:t> Phase de transition de PRACE avec le call 24 ?</a:t>
            </a:r>
          </a:p>
          <a:p>
            <a:pPr algn="just"/>
            <a:r>
              <a:rPr lang="fr-FR" sz="1800" dirty="0"/>
              <a:t> En charge du processus d’attribution pour </a:t>
            </a:r>
            <a:r>
              <a:rPr lang="fr-FR" sz="1800" dirty="0" err="1"/>
              <a:t>EuroHPC</a:t>
            </a:r>
            <a:r>
              <a:rPr lang="fr-FR" sz="1800" dirty="0"/>
              <a:t> : pérennité ?</a:t>
            </a:r>
          </a:p>
          <a:p>
            <a:pPr algn="just"/>
            <a:r>
              <a:rPr lang="fr-FR" sz="1800" dirty="0"/>
              <a:t> Autres services de PRACE: pérennité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417DCA-9E89-5D46-B792-32359750D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9" y="5295399"/>
            <a:ext cx="1332601" cy="8453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62EBAD-5162-3F47-8254-7117B97314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79" y="1342264"/>
            <a:ext cx="1955144" cy="115166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1639221-D540-0448-A8BA-7288E5973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863771"/>
              </p:ext>
            </p:extLst>
          </p:nvPr>
        </p:nvGraphicFramePr>
        <p:xfrm>
          <a:off x="153537" y="2851044"/>
          <a:ext cx="7272808" cy="2219325"/>
        </p:xfrm>
        <a:graphic>
          <a:graphicData uri="http://schemas.openxmlformats.org/drawingml/2006/table">
            <a:tbl>
              <a:tblPr/>
              <a:tblGrid>
                <a:gridCol w="1327879">
                  <a:extLst>
                    <a:ext uri="{9D8B030D-6E8A-4147-A177-3AD203B41FA5}">
                      <a16:colId xmlns:a16="http://schemas.microsoft.com/office/drawing/2014/main" val="1443687065"/>
                    </a:ext>
                  </a:extLst>
                </a:gridCol>
                <a:gridCol w="1192401">
                  <a:extLst>
                    <a:ext uri="{9D8B030D-6E8A-4147-A177-3AD203B41FA5}">
                      <a16:colId xmlns:a16="http://schemas.microsoft.com/office/drawing/2014/main" val="1390882633"/>
                    </a:ext>
                  </a:extLst>
                </a:gridCol>
                <a:gridCol w="1314543">
                  <a:extLst>
                    <a:ext uri="{9D8B030D-6E8A-4147-A177-3AD203B41FA5}">
                      <a16:colId xmlns:a16="http://schemas.microsoft.com/office/drawing/2014/main" val="1288368405"/>
                    </a:ext>
                  </a:extLst>
                </a:gridCol>
                <a:gridCol w="995909">
                  <a:extLst>
                    <a:ext uri="{9D8B030D-6E8A-4147-A177-3AD203B41FA5}">
                      <a16:colId xmlns:a16="http://schemas.microsoft.com/office/drawing/2014/main" val="4219494119"/>
                    </a:ext>
                  </a:extLst>
                </a:gridCol>
                <a:gridCol w="1617876">
                  <a:extLst>
                    <a:ext uri="{9D8B030D-6E8A-4147-A177-3AD203B41FA5}">
                      <a16:colId xmlns:a16="http://schemas.microsoft.com/office/drawing/2014/main" val="3209309320"/>
                    </a:ext>
                  </a:extLst>
                </a:gridCol>
                <a:gridCol w="824200">
                  <a:extLst>
                    <a:ext uri="{9D8B030D-6E8A-4147-A177-3AD203B41FA5}">
                      <a16:colId xmlns:a16="http://schemas.microsoft.com/office/drawing/2014/main" val="1050923818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Type de système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Nom des systèmes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Centre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Localisation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Pays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Pflops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669690"/>
                  </a:ext>
                </a:extLst>
              </a:tr>
              <a:tr h="20320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PréExascale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Lumi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CSC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Kajaani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Finlande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395503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Leonardo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Cineca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Bologne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Italie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640556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MareNostrum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BSC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Barcelone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Espagne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à venir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313844"/>
                  </a:ext>
                </a:extLst>
              </a:tr>
              <a:tr h="203200">
                <a:tc rowSpan="5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Petascale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Deucalion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Macc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Guimaraes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Portugal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230153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Discover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Sofiatech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Sofia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Bulgarie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170018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Karolina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IT4Innovations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Ostrava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République tchèque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089200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MeluXina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LuxProvide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Bissen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Luxembourg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972829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Vega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Izum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Maribor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Slovénie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05938"/>
                  </a:ext>
                </a:extLst>
              </a:tr>
            </a:tbl>
          </a:graphicData>
        </a:graphic>
      </p:graphicFrame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B757A458-8A82-8948-83EB-DD97545CFEDD}"/>
              </a:ext>
            </a:extLst>
          </p:cNvPr>
          <p:cNvSpPr txBox="1">
            <a:spLocks/>
          </p:cNvSpPr>
          <p:nvPr/>
        </p:nvSpPr>
        <p:spPr>
          <a:xfrm>
            <a:off x="2333245" y="1442073"/>
            <a:ext cx="6249418" cy="116009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2075" indent="-92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2000" kern="1200" baseline="0">
                <a:solidFill>
                  <a:srgbClr val="5C0F8C"/>
                </a:solidFill>
                <a:latin typeface="Helvetica" panose="020B0604020202030204" pitchFamily="34" charset="0"/>
                <a:ea typeface="+mn-ea"/>
                <a:cs typeface="+mn-cs"/>
              </a:defRPr>
            </a:lvl1pPr>
            <a:lvl2pPr marL="447675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Helvetica" panose="020B0604020202030204" pitchFamily="34" charset="0"/>
                <a:ea typeface="+mn-ea"/>
                <a:cs typeface="+mn-cs"/>
              </a:defRPr>
            </a:lvl2pPr>
            <a:lvl3pPr marL="804863" indent="-1746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C74B5"/>
                </a:solidFill>
                <a:latin typeface="Helvetica" panose="020B0604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800" dirty="0"/>
              <a:t>Montée en puissance d’</a:t>
            </a:r>
            <a:r>
              <a:rPr lang="fr-FR" sz="1800" dirty="0" err="1"/>
              <a:t>EuroHPC</a:t>
            </a:r>
            <a:r>
              <a:rPr lang="fr-FR" sz="1800" dirty="0"/>
              <a:t> : déploiement des </a:t>
            </a:r>
            <a:r>
              <a:rPr lang="fr-FR" sz="1800" dirty="0" err="1"/>
              <a:t>Petascale</a:t>
            </a:r>
            <a:r>
              <a:rPr lang="fr-FR" sz="1800" dirty="0"/>
              <a:t> et </a:t>
            </a:r>
            <a:r>
              <a:rPr lang="fr-FR" sz="1800" dirty="0" err="1"/>
              <a:t>PréExascale</a:t>
            </a:r>
            <a:r>
              <a:rPr lang="fr-FR" sz="1800" dirty="0"/>
              <a:t> sur 2022</a:t>
            </a:r>
          </a:p>
          <a:p>
            <a:pPr marL="0" indent="0" algn="just">
              <a:buNone/>
            </a:pPr>
            <a:r>
              <a:rPr lang="fr-FR" sz="1800" dirty="0"/>
              <a:t> (en rouge les machines en service via EuroHPC </a:t>
            </a:r>
            <a:r>
              <a:rPr lang="fr-FR" sz="1800" i="1" dirty="0"/>
              <a:t>Access (</a:t>
            </a:r>
            <a:r>
              <a:rPr lang="fr-FR" sz="1800" i="1" dirty="0" err="1"/>
              <a:t>Development</a:t>
            </a:r>
            <a:r>
              <a:rPr lang="fr-FR" sz="1800" dirty="0"/>
              <a:t> &amp; </a:t>
            </a:r>
            <a:r>
              <a:rPr lang="fr-FR" sz="1800" i="1" dirty="0"/>
              <a:t>Benchmark)</a:t>
            </a:r>
            <a:r>
              <a:rPr lang="fr-FR" sz="1800" dirty="0"/>
              <a:t> 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21E967-6682-4740-A3AA-E619E0E48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7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02"/>
    </mc:Choice>
    <mc:Fallback xmlns="">
      <p:transition spd="slow" advTm="95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662EBAD-5162-3F47-8254-7117B97314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681" y="856195"/>
            <a:ext cx="2219090" cy="130713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E73425-4664-6442-ACDE-2ACEAD52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B68-FC32-4E35-9CDA-1CB03524C245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88CF74-108F-9542-B75A-A46114B0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20" y="185173"/>
            <a:ext cx="3019442" cy="461665"/>
          </a:xfrm>
        </p:spPr>
        <p:txBody>
          <a:bodyPr/>
          <a:lstStyle/>
          <a:p>
            <a:r>
              <a:rPr lang="fr-FR"/>
              <a:t>JCAD 2021 / GENCI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21CE9C-A2BF-CE40-A2E5-571823442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8254" y="572823"/>
            <a:ext cx="7532831" cy="769441"/>
          </a:xfrm>
        </p:spPr>
        <p:txBody>
          <a:bodyPr/>
          <a:lstStyle/>
          <a:p>
            <a:r>
              <a:rPr lang="fr-FR" dirty="0"/>
              <a:t>Présentation de l’écosystème en cours de construction </a:t>
            </a:r>
            <a:r>
              <a:rPr lang="fr-FR" dirty="0">
                <a:sym typeface="Wingdings" pitchFamily="2" charset="2"/>
              </a:rPr>
              <a:t>(2/3)</a:t>
            </a:r>
            <a:endParaRPr lang="fr-FR" dirty="0"/>
          </a:p>
          <a:p>
            <a:r>
              <a:rPr lang="fr-FR" dirty="0">
                <a:sym typeface="Wingdings" pitchFamily="2" charset="2"/>
              </a:rPr>
              <a:t> </a:t>
            </a:r>
            <a:r>
              <a:rPr lang="fr-FR" dirty="0"/>
              <a:t>La mise en place d’EuroHPC (2/2)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D91FB3E7-FA7E-724B-8E5A-1B152146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JCAD 2021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270C82B-AA96-8149-84DC-73E7A8398890}"/>
              </a:ext>
            </a:extLst>
          </p:cNvPr>
          <p:cNvSpPr txBox="1">
            <a:spLocks/>
          </p:cNvSpPr>
          <p:nvPr/>
        </p:nvSpPr>
        <p:spPr>
          <a:xfrm>
            <a:off x="822767" y="1342264"/>
            <a:ext cx="8147667" cy="44416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2075" indent="-92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2000" kern="1200" baseline="0">
                <a:solidFill>
                  <a:srgbClr val="5C0F8C"/>
                </a:solidFill>
                <a:latin typeface="Helvetica" panose="020B0604020202030204" pitchFamily="34" charset="0"/>
                <a:ea typeface="+mn-ea"/>
                <a:cs typeface="+mn-cs"/>
              </a:defRPr>
            </a:lvl1pPr>
            <a:lvl2pPr marL="447675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Helvetica" panose="020B0604020202030204" pitchFamily="34" charset="0"/>
                <a:ea typeface="+mn-ea"/>
                <a:cs typeface="+mn-cs"/>
              </a:defRPr>
            </a:lvl2pPr>
            <a:lvl3pPr marL="804863" indent="-1746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C74B5"/>
                </a:solidFill>
                <a:latin typeface="Helvetica" panose="020B0604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lvl="2" indent="0">
              <a:buNone/>
            </a:pPr>
            <a:endParaRPr lang="fr-FR" dirty="0"/>
          </a:p>
          <a:p>
            <a:r>
              <a:rPr lang="fr-FR" dirty="0"/>
              <a:t> Et la suite avec les machines </a:t>
            </a:r>
            <a:r>
              <a:rPr lang="fr-FR" dirty="0" err="1"/>
              <a:t>Exascale</a:t>
            </a:r>
            <a:r>
              <a:rPr lang="fr-FR" dirty="0"/>
              <a:t> …</a:t>
            </a:r>
          </a:p>
          <a:p>
            <a:pPr lvl="1"/>
            <a:r>
              <a:rPr lang="fr-FR" sz="1600" dirty="0"/>
              <a:t>AMI pour hébergement du </a:t>
            </a:r>
            <a:r>
              <a:rPr lang="fr-FR" sz="1600" b="1" dirty="0"/>
              <a:t>1</a:t>
            </a:r>
            <a:r>
              <a:rPr lang="fr-FR" sz="1600" b="1" baseline="30000" dirty="0"/>
              <a:t>er</a:t>
            </a:r>
            <a:r>
              <a:rPr lang="fr-FR" sz="1600" b="1" dirty="0"/>
              <a:t> système </a:t>
            </a:r>
            <a:r>
              <a:rPr lang="fr-FR" sz="1600" b="1" dirty="0" err="1"/>
              <a:t>Exascale</a:t>
            </a:r>
            <a:r>
              <a:rPr lang="fr-FR" sz="1600" dirty="0"/>
              <a:t>, 250M€ apport JU, </a:t>
            </a:r>
          </a:p>
          <a:p>
            <a:pPr lvl="2"/>
            <a:r>
              <a:rPr lang="fr-FR" sz="1400" dirty="0"/>
              <a:t>choix de l’hébergeur mi 2022 puis appel d’offres pour installation système mi 2023</a:t>
            </a:r>
          </a:p>
          <a:p>
            <a:pPr lvl="1"/>
            <a:r>
              <a:rPr lang="fr-FR" sz="1600" dirty="0"/>
              <a:t>Processus et date pour le choix du 2</a:t>
            </a:r>
            <a:r>
              <a:rPr lang="fr-FR" sz="1600" baseline="30000" dirty="0"/>
              <a:t>e</a:t>
            </a:r>
            <a:r>
              <a:rPr lang="fr-FR" sz="1600" dirty="0"/>
              <a:t> hébergeur et du </a:t>
            </a:r>
            <a:r>
              <a:rPr lang="fr-FR" sz="1600" b="1" dirty="0"/>
              <a:t>2</a:t>
            </a:r>
            <a:r>
              <a:rPr lang="fr-FR" sz="1600" b="1" baseline="30000" dirty="0"/>
              <a:t>e</a:t>
            </a:r>
            <a:r>
              <a:rPr lang="fr-FR" sz="1600" b="1" dirty="0"/>
              <a:t> système </a:t>
            </a:r>
            <a:r>
              <a:rPr lang="fr-FR" sz="1600" b="1" dirty="0" err="1"/>
              <a:t>Exascale</a:t>
            </a:r>
            <a:r>
              <a:rPr lang="fr-FR" sz="1600" b="1" dirty="0"/>
              <a:t> </a:t>
            </a:r>
            <a:r>
              <a:rPr lang="fr-FR" sz="1600" dirty="0"/>
              <a:t>en cours de construction</a:t>
            </a:r>
          </a:p>
          <a:p>
            <a:pPr lvl="2"/>
            <a:r>
              <a:rPr lang="fr-FR" sz="1400" dirty="0"/>
              <a:t>Cible avoir une machine en production début 2025</a:t>
            </a:r>
          </a:p>
          <a:p>
            <a:pPr lvl="1"/>
            <a:r>
              <a:rPr lang="fr-FR" sz="1600" dirty="0"/>
              <a:t>En attendant : mise en place d’un </a:t>
            </a:r>
            <a:r>
              <a:rPr lang="fr-FR" sz="1600" b="1" dirty="0"/>
              <a:t>pilote </a:t>
            </a:r>
            <a:r>
              <a:rPr lang="fr-FR" sz="1600" b="1" dirty="0" err="1"/>
              <a:t>Exascale</a:t>
            </a:r>
            <a:r>
              <a:rPr lang="fr-FR" sz="1600" dirty="0"/>
              <a:t> basé sur des technologies européennes </a:t>
            </a:r>
          </a:p>
          <a:p>
            <a:pPr lvl="2"/>
            <a:r>
              <a:rPr lang="fr-FR" sz="1400" dirty="0"/>
              <a:t>Processeur </a:t>
            </a:r>
            <a:r>
              <a:rPr lang="fr-FR" sz="1400" dirty="0" err="1"/>
              <a:t>Rhea</a:t>
            </a:r>
            <a:r>
              <a:rPr lang="fr-FR" sz="1400" dirty="0"/>
              <a:t> issu d’EPI, réseau BXI ATOS et pile logicielle européenne</a:t>
            </a:r>
          </a:p>
          <a:p>
            <a:pPr lvl="2"/>
            <a:r>
              <a:rPr lang="fr-FR" sz="1400" dirty="0"/>
              <a:t>40,8 M€ (apport de 50% par la JU)</a:t>
            </a:r>
          </a:p>
          <a:p>
            <a:pPr lvl="2"/>
            <a:r>
              <a:rPr lang="fr-FR" sz="1400" dirty="0"/>
              <a:t>Démarrage : 1</a:t>
            </a:r>
            <a:r>
              <a:rPr lang="fr-FR" sz="1400" baseline="30000" dirty="0"/>
              <a:t>er</a:t>
            </a:r>
            <a:r>
              <a:rPr lang="fr-FR" sz="1400" dirty="0"/>
              <a:t> janvier 2022 pour une durée de 4 ans</a:t>
            </a:r>
          </a:p>
          <a:p>
            <a:pPr lvl="2"/>
            <a:endParaRPr lang="fr-FR" sz="1400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 </a:t>
            </a:r>
            <a:r>
              <a:rPr lang="fr-FR" i="1" dirty="0" err="1"/>
              <a:t>EuroHPC</a:t>
            </a:r>
            <a:r>
              <a:rPr lang="fr-FR" i="1" dirty="0"/>
              <a:t> </a:t>
            </a:r>
            <a:r>
              <a:rPr lang="fr-FR" i="1" dirty="0" err="1"/>
              <a:t>Summit</a:t>
            </a:r>
            <a:r>
              <a:rPr lang="fr-FR" i="1" dirty="0"/>
              <a:t> </a:t>
            </a:r>
            <a:r>
              <a:rPr lang="fr-FR" i="1" dirty="0" err="1"/>
              <a:t>Week</a:t>
            </a:r>
            <a:r>
              <a:rPr lang="fr-FR" i="1" dirty="0"/>
              <a:t> </a:t>
            </a:r>
            <a:r>
              <a:rPr lang="fr-FR" dirty="0"/>
              <a:t>2022 du 22 au 24 mars 2022 à la Cité des Sciences de la Villette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A753643-05DC-8249-977A-CBE9C51C1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5334104"/>
            <a:ext cx="3816424" cy="12730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665F08-3B27-3840-983E-D69ADAF78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397" y="3562381"/>
            <a:ext cx="1579886" cy="82466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EBC0B7B-C08D-504E-8FFF-C45FD76ED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32"/>
    </mc:Choice>
    <mc:Fallback xmlns="">
      <p:transition spd="slow" advTm="13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dèleGENCI-2014">
  <a:themeElements>
    <a:clrScheme name="GENC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C74B5"/>
      </a:accent1>
      <a:accent2>
        <a:srgbClr val="A8A8AA"/>
      </a:accent2>
      <a:accent3>
        <a:srgbClr val="F08A00"/>
      </a:accent3>
      <a:accent4>
        <a:srgbClr val="5C0F8C"/>
      </a:accent4>
      <a:accent5>
        <a:srgbClr val="BBD050"/>
      </a:accent5>
      <a:accent6>
        <a:srgbClr val="B85195"/>
      </a:accent6>
      <a:hlink>
        <a:srgbClr val="595959"/>
      </a:hlink>
      <a:folHlink>
        <a:srgbClr val="7F7F7F"/>
      </a:folHlink>
    </a:clrScheme>
    <a:fontScheme name="GENCI">
      <a:majorFont>
        <a:latin typeface="Helvetica Neue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̀lePwP-2014 (Lecture seule)" id="{260AC6AC-5CAF-6F4B-8CAE-FD0D8590D508}" vid="{B6AC1E72-864E-FD46-8119-50B771144CF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13661</TotalTime>
  <Words>1289</Words>
  <Application>Microsoft Macintosh PowerPoint</Application>
  <PresentationFormat>Affichage à l'écran (4:3)</PresentationFormat>
  <Paragraphs>228</Paragraphs>
  <Slides>11</Slides>
  <Notes>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</vt:lpstr>
      <vt:lpstr>Helvetica Neue</vt:lpstr>
      <vt:lpstr>Wingdings</vt:lpstr>
      <vt:lpstr>ModèleGENCI-2014</vt:lpstr>
      <vt:lpstr>Point d’actualité de GENCI dans l ’écosystème HPC/HPDA/IA/Q 14 décembre 2021</vt:lpstr>
      <vt:lpstr>JCAD 2021 / GENCI</vt:lpstr>
      <vt:lpstr>JCAD 2021 / GENCI</vt:lpstr>
      <vt:lpstr>JCAD 2021 / GENCI</vt:lpstr>
      <vt:lpstr>JCAD 2021 / GENCI</vt:lpstr>
      <vt:lpstr>JCAD 2021 / GENCI</vt:lpstr>
      <vt:lpstr>JCAD 2021 / GENCI</vt:lpstr>
      <vt:lpstr>JCAD 2021 / GENCI</vt:lpstr>
      <vt:lpstr>JCAD 2021 / GENCI</vt:lpstr>
      <vt:lpstr>JCAD 2021 / GENCI</vt:lpstr>
      <vt:lpstr>JCAD 2021 / GENCI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Philippe Lavocat</cp:lastModifiedBy>
  <cp:revision>582</cp:revision>
  <cp:lastPrinted>2019-03-25T08:52:22Z</cp:lastPrinted>
  <dcterms:created xsi:type="dcterms:W3CDTF">2015-12-10T07:58:00Z</dcterms:created>
  <dcterms:modified xsi:type="dcterms:W3CDTF">2021-11-26T14:30:40Z</dcterms:modified>
</cp:coreProperties>
</file>