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1" r:id="rId2"/>
  </p:sldMasterIdLst>
  <p:notesMasterIdLst>
    <p:notesMasterId r:id="rId23"/>
  </p:notesMasterIdLst>
  <p:sldIdLst>
    <p:sldId id="256" r:id="rId3"/>
    <p:sldId id="295" r:id="rId4"/>
    <p:sldId id="297" r:id="rId5"/>
    <p:sldId id="307" r:id="rId6"/>
    <p:sldId id="298" r:id="rId7"/>
    <p:sldId id="275" r:id="rId8"/>
    <p:sldId id="306" r:id="rId9"/>
    <p:sldId id="299" r:id="rId10"/>
    <p:sldId id="273" r:id="rId11"/>
    <p:sldId id="274" r:id="rId12"/>
    <p:sldId id="304" r:id="rId13"/>
    <p:sldId id="305" r:id="rId14"/>
    <p:sldId id="296" r:id="rId15"/>
    <p:sldId id="301" r:id="rId16"/>
    <p:sldId id="266" r:id="rId17"/>
    <p:sldId id="268" r:id="rId18"/>
    <p:sldId id="302" r:id="rId19"/>
    <p:sldId id="303" r:id="rId20"/>
    <p:sldId id="308" r:id="rId21"/>
    <p:sldId id="30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0909"/>
  </p:normalViewPr>
  <p:slideViewPr>
    <p:cSldViewPr snapToGrid="0" snapToObjects="1" showGuides="1">
      <p:cViewPr varScale="1">
        <p:scale>
          <a:sx n="51" d="100"/>
          <a:sy n="51" d="100"/>
        </p:scale>
        <p:origin x="664" y="1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B5BBD-7A1B-9249-8A56-CD38C2C643B4}" type="datetimeFigureOut">
              <a:rPr lang="fr-FR" smtClean="0"/>
              <a:t>15/12/2021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1F04C-3448-8A4B-B58B-9966970858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3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grands succès:</a:t>
            </a:r>
          </a:p>
          <a:p>
            <a:r>
              <a:rPr lang="fr-FR" dirty="0"/>
              <a:t>	- plus d’un milliards d’heures CPU moissonnées sur la grille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76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Préciser que c’est le retour d’une enquête auprès de tous les membres du GIS et des instituts du CNRS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342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Projets déposés en septembre, participation à :</a:t>
            </a:r>
          </a:p>
          <a:p>
            <a:pPr lvl="2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FAIR-EASE (INFRA-2021-EOSC-01-05)</a:t>
            </a:r>
          </a:p>
          <a:p>
            <a:pPr lvl="2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FAIR-IMPACT (INFRA-2021-EOSC-01-05)</a:t>
            </a:r>
          </a:p>
          <a:p>
            <a:pPr lvl="2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RAMOS (CL4-2021-data-01-05)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955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Marché public = </a:t>
            </a:r>
            <a:r>
              <a:rPr lang="fr-FR" dirty="0" err="1"/>
              <a:t>procurement</a:t>
            </a:r>
            <a:endParaRPr lang="fr-FR" dirty="0"/>
          </a:p>
          <a:p>
            <a:r>
              <a:rPr lang="fr-FR" dirty="0"/>
              <a:t>EGI, gestionnaire de l’EOSC-Portal</a:t>
            </a:r>
          </a:p>
          <a:p>
            <a:r>
              <a:rPr lang="fr-FR" dirty="0"/>
              <a:t>Volker Beckmann, chair du EGI Project </a:t>
            </a:r>
            <a:r>
              <a:rPr lang="fr-FR" dirty="0" err="1"/>
              <a:t>Advisory</a:t>
            </a:r>
            <a:r>
              <a:rPr lang="fr-FR" dirty="0"/>
              <a:t> </a:t>
            </a:r>
            <a:r>
              <a:rPr lang="fr-FR" dirty="0" err="1"/>
              <a:t>COmmittee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8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/>
              <a:t>JCAD constituent </a:t>
            </a:r>
            <a:r>
              <a:rPr lang="fr-FR" dirty="0"/>
              <a:t>une excellente illustration de ce travail collaboratif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86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la grille au cloud, mais stabilisation de la technologie </a:t>
            </a:r>
            <a:r>
              <a:rPr lang="fr-FR" dirty="0" err="1"/>
              <a:t>Openstack</a:t>
            </a:r>
            <a:r>
              <a:rPr lang="fr-FR" dirty="0"/>
              <a:t> depuis 2012. </a:t>
            </a:r>
          </a:p>
          <a:p>
            <a:r>
              <a:rPr lang="fr-FR" dirty="0"/>
              <a:t>Plusieurs </a:t>
            </a:r>
            <a:r>
              <a:rPr lang="fr-FR" dirty="0" err="1"/>
              <a:t>mésocentres</a:t>
            </a:r>
            <a:r>
              <a:rPr lang="fr-FR" dirty="0"/>
              <a:t> (Grenoble, Lille, UCA), plusieurs associés (Strasbourg, Marseille)</a:t>
            </a:r>
          </a:p>
          <a:p>
            <a:r>
              <a:rPr lang="fr-FR" dirty="0"/>
              <a:t>Importance du réseau d’expert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92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14f541d64_1_6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1014f541d64_1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027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260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en avant l’évolution des usages du certificat grille au VRE</a:t>
            </a:r>
          </a:p>
          <a:p>
            <a:r>
              <a:rPr lang="fr-FR" dirty="0" err="1"/>
              <a:t>WeNMR</a:t>
            </a:r>
            <a:r>
              <a:rPr lang="fr-FR" dirty="0"/>
              <a:t>: + de 26000 utilisateurs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32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14f541d64_1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014f541d64_1_6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1014f541d64_1_6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67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14f541d64_1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014f541d64_1_6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1014f541d64_1_6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14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la prestation de service à la collaboration </a:t>
            </a:r>
          </a:p>
          <a:p>
            <a:r>
              <a:rPr lang="fr-FR" dirty="0"/>
              <a:t>Depuis 5 ans, nous n’avons plus les moyens d’opérer les services pour une infrastructure pluridisciplinaire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761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 de J-P </a:t>
            </a:r>
            <a:r>
              <a:rPr lang="fr-FR" dirty="0" err="1"/>
              <a:t>Proux</a:t>
            </a:r>
            <a:r>
              <a:rPr lang="fr-FR" dirty="0"/>
              <a:t>: 3000 à 3500 utilisateurs nationaux des infrastructures financées par GENCI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F04C-3448-8A4B-B58B-9966970858C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17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 preserve="1">
  <p:cSld name="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 txBox="1">
            <a:spLocks noGrp="1"/>
          </p:cNvSpPr>
          <p:nvPr>
            <p:ph type="body" idx="1"/>
          </p:nvPr>
        </p:nvSpPr>
        <p:spPr>
          <a:xfrm>
            <a:off x="23552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ubTitle" idx="2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98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415355" y="6597650"/>
            <a:ext cx="1729317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54707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005065"/>
            <a:ext cx="10363200" cy="1763911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348882"/>
            <a:ext cx="10363200" cy="165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6640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339" y="1916833"/>
            <a:ext cx="5664629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1916833"/>
            <a:ext cx="5952661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465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3339" y="1844824"/>
            <a:ext cx="556861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43339" y="2484586"/>
            <a:ext cx="556861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903979" y="1844824"/>
            <a:ext cx="611995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903979" y="2484586"/>
            <a:ext cx="611995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18520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8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2878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350" y="1844824"/>
            <a:ext cx="4381335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1844825"/>
            <a:ext cx="7185917" cy="4608512"/>
          </a:xfrm>
        </p:spPr>
        <p:txBody>
          <a:bodyPr/>
          <a:lstStyle>
            <a:lvl1pPr>
              <a:defRPr sz="3200">
                <a:solidFill>
                  <a:srgbClr val="01ADF0"/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9350" y="3006875"/>
            <a:ext cx="4381335" cy="34464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25925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350" y="4800600"/>
            <a:ext cx="11713301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9350" y="1916832"/>
            <a:ext cx="11713301" cy="281074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9350" y="5367338"/>
            <a:ext cx="11713301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1668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37967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1844824"/>
            <a:ext cx="3209461" cy="4608512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844824"/>
            <a:ext cx="8026400" cy="4608512"/>
          </a:xfrm>
        </p:spPr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36678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s" preserve="1">
  <p:cSld name="Text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ubTitle" idx="1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2"/>
          </p:nvPr>
        </p:nvSpPr>
        <p:spPr>
          <a:xfrm>
            <a:off x="235529" y="1825625"/>
            <a:ext cx="5756564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3"/>
          </p:nvPr>
        </p:nvSpPr>
        <p:spPr>
          <a:xfrm>
            <a:off x="6199909" y="1825625"/>
            <a:ext cx="5756563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01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 txBox="1">
            <a:spLocks noGrp="1"/>
          </p:cNvSpPr>
          <p:nvPr>
            <p:ph type="body" idx="1"/>
          </p:nvPr>
        </p:nvSpPr>
        <p:spPr>
          <a:xfrm>
            <a:off x="23552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ubTitle" idx="2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85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subTitle" idx="1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474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sans puc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5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les styles du texte du masque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33361705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 preserve="1">
  <p:cSld name="3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body" idx="1"/>
          </p:nvPr>
        </p:nvSpPr>
        <p:spPr>
          <a:xfrm>
            <a:off x="235528" y="1825623"/>
            <a:ext cx="3748547" cy="426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2"/>
          </p:nvPr>
        </p:nvSpPr>
        <p:spPr>
          <a:xfrm>
            <a:off x="4240001" y="1825623"/>
            <a:ext cx="3711999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3"/>
          </p:nvPr>
        </p:nvSpPr>
        <p:spPr>
          <a:xfrm>
            <a:off x="8207926" y="1825622"/>
            <a:ext cx="3711999" cy="426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ubTitle" idx="4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75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subTitle" idx="1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56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 preserve="1">
  <p:cSld name="Text + imag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2"/>
          <p:cNvSpPr>
            <a:spLocks noGrp="1"/>
          </p:cNvSpPr>
          <p:nvPr>
            <p:ph type="pic" idx="2"/>
          </p:nvPr>
        </p:nvSpPr>
        <p:spPr>
          <a:xfrm>
            <a:off x="6199911" y="1826684"/>
            <a:ext cx="5701144" cy="4262967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52"/>
          <p:cNvSpPr txBox="1">
            <a:spLocks noGrp="1"/>
          </p:cNvSpPr>
          <p:nvPr>
            <p:ph type="title"/>
          </p:nvPr>
        </p:nvSpPr>
        <p:spPr>
          <a:xfrm>
            <a:off x="3438770" y="225527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subTitle" idx="1"/>
          </p:nvPr>
        </p:nvSpPr>
        <p:spPr>
          <a:xfrm>
            <a:off x="3438769" y="837811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body" idx="3"/>
          </p:nvPr>
        </p:nvSpPr>
        <p:spPr>
          <a:xfrm>
            <a:off x="235529" y="1825625"/>
            <a:ext cx="5756564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7412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877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88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14f541d64_1_75"/>
          <p:cNvSpPr txBox="1">
            <a:spLocks noGrp="1"/>
          </p:cNvSpPr>
          <p:nvPr>
            <p:ph type="subTitle" idx="1"/>
          </p:nvPr>
        </p:nvSpPr>
        <p:spPr>
          <a:xfrm>
            <a:off x="439892" y="3321079"/>
            <a:ext cx="6058400" cy="71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3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g1014f541d64_1_75"/>
          <p:cNvSpPr txBox="1">
            <a:spLocks noGrp="1"/>
          </p:cNvSpPr>
          <p:nvPr>
            <p:ph type="title"/>
          </p:nvPr>
        </p:nvSpPr>
        <p:spPr>
          <a:xfrm>
            <a:off x="439892" y="2598285"/>
            <a:ext cx="6420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g1014f541d64_1_75"/>
          <p:cNvSpPr txBox="1">
            <a:spLocks noGrp="1"/>
          </p:cNvSpPr>
          <p:nvPr>
            <p:ph type="body" idx="2"/>
          </p:nvPr>
        </p:nvSpPr>
        <p:spPr>
          <a:xfrm>
            <a:off x="472845" y="4848272"/>
            <a:ext cx="2582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g1014f541d64_1_75"/>
          <p:cNvSpPr txBox="1">
            <a:spLocks noGrp="1"/>
          </p:cNvSpPr>
          <p:nvPr>
            <p:ph type="body" idx="3"/>
          </p:nvPr>
        </p:nvSpPr>
        <p:spPr>
          <a:xfrm>
            <a:off x="472845" y="4471407"/>
            <a:ext cx="2582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0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1014f541d64_1_5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1600"/>
            <a:ext cx="12192000" cy="695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72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preserve="1">
  <p:cSld name="Section 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14f541d64_1_578"/>
          <p:cNvSpPr txBox="1">
            <a:spLocks noGrp="1"/>
          </p:cNvSpPr>
          <p:nvPr>
            <p:ph type="title"/>
          </p:nvPr>
        </p:nvSpPr>
        <p:spPr>
          <a:xfrm>
            <a:off x="3438769" y="2892527"/>
            <a:ext cx="6305200" cy="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g1014f541d64_1_578"/>
          <p:cNvSpPr txBox="1">
            <a:spLocks noGrp="1"/>
          </p:cNvSpPr>
          <p:nvPr>
            <p:ph type="subTitle" idx="1"/>
          </p:nvPr>
        </p:nvSpPr>
        <p:spPr>
          <a:xfrm>
            <a:off x="3438768" y="3504811"/>
            <a:ext cx="6305200" cy="58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46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5360" y="3717032"/>
            <a:ext cx="11521280" cy="2836168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5360" y="6604992"/>
            <a:ext cx="11521280" cy="25300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54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/>
          <p:nvPr/>
        </p:nvSpPr>
        <p:spPr>
          <a:xfrm>
            <a:off x="8479704" y="6546300"/>
            <a:ext cx="1306848" cy="20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fr-FR" sz="1067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 sz="1067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7"/>
          <p:cNvSpPr txBox="1"/>
          <p:nvPr/>
        </p:nvSpPr>
        <p:spPr>
          <a:xfrm>
            <a:off x="7308364" y="6546243"/>
            <a:ext cx="955865" cy="21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fr-FR" sz="1067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 sz="1067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29;p47"/>
          <p:cNvCxnSpPr/>
          <p:nvPr/>
        </p:nvCxnSpPr>
        <p:spPr>
          <a:xfrm>
            <a:off x="8200156" y="6620363"/>
            <a:ext cx="0" cy="2376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69674" y="81816"/>
            <a:ext cx="697508" cy="53688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7"/>
          <p:cNvSpPr txBox="1"/>
          <p:nvPr/>
        </p:nvSpPr>
        <p:spPr>
          <a:xfrm>
            <a:off x="9901051" y="6564233"/>
            <a:ext cx="17292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fr-FR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fr-FR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/2021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7"/>
          <p:cNvSpPr txBox="1"/>
          <p:nvPr/>
        </p:nvSpPr>
        <p:spPr>
          <a:xfrm>
            <a:off x="11711321" y="6553635"/>
            <a:ext cx="519800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FR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t>‹N°›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68851" y="6620363"/>
            <a:ext cx="159587" cy="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39337" y="6620935"/>
            <a:ext cx="124507" cy="130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911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3934" y="1268413"/>
            <a:ext cx="11904133" cy="431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43934" y="1844676"/>
            <a:ext cx="119041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43933" y="6592888"/>
            <a:ext cx="2844800" cy="265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19967" y="6597650"/>
            <a:ext cx="3744384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France Grilles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59600" y="6597650"/>
            <a:ext cx="1729317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59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1ADF0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39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nce-grilles.fr/tag/ressources-irods/" TargetMode="External"/><Relationship Id="rId2" Type="http://schemas.openxmlformats.org/officeDocument/2006/relationships/hyperlink" Target="http://vo.france-grilles.fr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grilles.fr/tag/ressources" TargetMode="External"/><Relationship Id="rId4" Type="http://schemas.openxmlformats.org/officeDocument/2006/relationships/hyperlink" Target="http://www.france-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D676A8-962F-D649-B22B-F76156C8A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60" y="3898798"/>
            <a:ext cx="11521280" cy="2836168"/>
          </a:xfrm>
        </p:spPr>
        <p:txBody>
          <a:bodyPr/>
          <a:lstStyle/>
          <a:p>
            <a:r>
              <a:rPr lang="fr-FR" sz="2800" dirty="0"/>
              <a:t>France Grilles : 10 ans de services aux utilisateurs</a:t>
            </a:r>
            <a:br>
              <a:rPr lang="fr-FR" sz="2800" dirty="0"/>
            </a:br>
            <a:r>
              <a:rPr lang="fr-FR" sz="2800" i="1" u="sng" dirty="0">
                <a:effectLst/>
              </a:rPr>
              <a:t>Vincent Breton</a:t>
            </a:r>
            <a:r>
              <a:rPr lang="fr-FR" sz="2800" i="1" dirty="0"/>
              <a:t>  </a:t>
            </a:r>
            <a:r>
              <a:rPr lang="fr-FR" sz="2800" i="1" baseline="30000" dirty="0"/>
              <a:t>1</a:t>
            </a:r>
            <a:r>
              <a:rPr lang="fr-FR" sz="2800" i="1" dirty="0"/>
              <a:t>, Laurent </a:t>
            </a:r>
            <a:r>
              <a:rPr lang="fr-FR" sz="2800" i="1" dirty="0" err="1"/>
              <a:t>Caillat</a:t>
            </a:r>
            <a:r>
              <a:rPr lang="fr-FR" sz="2800" i="1" dirty="0"/>
              <a:t>-Valet  </a:t>
            </a:r>
            <a:r>
              <a:rPr lang="fr-FR" sz="2800" i="1" baseline="30000" dirty="0"/>
              <a:t>2</a:t>
            </a:r>
            <a:r>
              <a:rPr lang="fr-FR" sz="2800" i="1" dirty="0"/>
              <a:t>, </a:t>
            </a:r>
            <a:r>
              <a:rPr lang="fr-FR" sz="2800" i="1" dirty="0" err="1"/>
              <a:t>Sorina</a:t>
            </a:r>
            <a:r>
              <a:rPr lang="fr-FR" sz="2800" i="1" dirty="0"/>
              <a:t> </a:t>
            </a:r>
            <a:r>
              <a:rPr lang="fr-FR" sz="2800" i="1" dirty="0" err="1"/>
              <a:t>Camarasu</a:t>
            </a:r>
            <a:r>
              <a:rPr lang="fr-FR" sz="2800" i="1" dirty="0"/>
              <a:t>-Pop  </a:t>
            </a:r>
            <a:r>
              <a:rPr lang="fr-FR" sz="2800" i="1" baseline="30000" dirty="0"/>
              <a:t>3</a:t>
            </a:r>
            <a:r>
              <a:rPr lang="fr-FR" sz="2800" i="1" dirty="0"/>
              <a:t>, Cyril L'orphelin</a:t>
            </a:r>
            <a:r>
              <a:rPr lang="fr-FR" sz="2800" i="1" baseline="30000" dirty="0"/>
              <a:t>  2</a:t>
            </a:r>
            <a:r>
              <a:rPr lang="fr-FR" sz="2800" i="1" dirty="0"/>
              <a:t>, Gilles Mathieu  </a:t>
            </a:r>
            <a:r>
              <a:rPr lang="fr-FR" sz="2800" i="1" baseline="30000" dirty="0"/>
              <a:t>4</a:t>
            </a:r>
            <a:r>
              <a:rPr lang="fr-FR" sz="2800" i="1" dirty="0"/>
              <a:t>, Jérôme </a:t>
            </a:r>
            <a:r>
              <a:rPr lang="fr-FR" sz="2800" i="1" dirty="0" err="1"/>
              <a:t>Pansanel</a:t>
            </a:r>
            <a:r>
              <a:rPr lang="fr-FR" sz="2800" i="1" dirty="0"/>
              <a:t>  </a:t>
            </a:r>
            <a:r>
              <a:rPr lang="fr-FR" sz="2800" i="1" baseline="30000" dirty="0"/>
              <a:t>5</a:t>
            </a:r>
            <a:r>
              <a:rPr lang="fr-FR" sz="2800" i="1" dirty="0"/>
              <a:t>, Geneviève </a:t>
            </a:r>
            <a:r>
              <a:rPr lang="fr-FR" sz="2800" i="1" dirty="0" err="1"/>
              <a:t>Romier</a:t>
            </a:r>
            <a:r>
              <a:rPr lang="fr-FR" sz="2800" i="1" dirty="0"/>
              <a:t>  </a:t>
            </a:r>
            <a:r>
              <a:rPr lang="fr-FR" sz="2800" i="1" baseline="30000" dirty="0"/>
              <a:t>2</a:t>
            </a:r>
            <a:br>
              <a:rPr lang="fr-FR" sz="2800" dirty="0"/>
            </a:br>
            <a:r>
              <a:rPr lang="fr-FR" sz="1400" i="1" dirty="0"/>
              <a:t>1 : Laboratoire de Physique de Clermont, CNRS IN2P3, Université Clermont Auvergne</a:t>
            </a:r>
            <a:br>
              <a:rPr lang="fr-FR" sz="1400" dirty="0"/>
            </a:br>
            <a:r>
              <a:rPr lang="fr-FR" sz="1400" i="1" dirty="0"/>
              <a:t>2 : Centre de Calcul de l'N2P3, IN2P3, CNRS</a:t>
            </a:r>
            <a:br>
              <a:rPr lang="fr-FR" sz="1400" dirty="0"/>
            </a:br>
            <a:r>
              <a:rPr lang="fr-FR" sz="1400" i="1" dirty="0"/>
              <a:t>3 : CREATIS, </a:t>
            </a:r>
            <a:r>
              <a:rPr lang="fr-FR" sz="1400" i="1" dirty="0" err="1"/>
              <a:t>Univ</a:t>
            </a:r>
            <a:r>
              <a:rPr lang="fr-FR" sz="1400" i="1" dirty="0"/>
              <a:t>. Lyon, INSA‐Lyon, Université Claude Bernard Lyon 1, UJM-Saint Etienne, CNRS, Inserm</a:t>
            </a:r>
            <a:br>
              <a:rPr lang="fr-FR" sz="1400" dirty="0"/>
            </a:br>
            <a:r>
              <a:rPr lang="fr-FR" sz="1400" i="1" dirty="0"/>
              <a:t>4 : DSI, INSERM</a:t>
            </a:r>
            <a:br>
              <a:rPr lang="fr-FR" sz="1400" dirty="0"/>
            </a:br>
            <a:r>
              <a:rPr lang="fr-FR" sz="1400" i="1" dirty="0"/>
              <a:t>5 : Institut Pluridisciplinaire Hubert Curien  (IPHC), CNRS, Université de Strasbourg</a:t>
            </a:r>
            <a:br>
              <a:rPr lang="fr-FR" sz="1400" dirty="0"/>
            </a:br>
            <a:endParaRPr lang="fr-FR" sz="14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5A226FC-EA6E-1C43-B91E-1FBCBC813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CA122F-2721-2743-AE27-C6070ED61BC9}"/>
              </a:ext>
            </a:extLst>
          </p:cNvPr>
          <p:cNvSpPr txBox="1"/>
          <p:nvPr/>
        </p:nvSpPr>
        <p:spPr>
          <a:xfrm>
            <a:off x="9027301" y="3207822"/>
            <a:ext cx="282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Crédit: S </a:t>
            </a:r>
            <a:r>
              <a:rPr lang="fr-FR" dirty="0" err="1"/>
              <a:t>Crépé-Renaudin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03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1014f541d64_1_656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1875226"/>
            <a:ext cx="9158433" cy="42502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731301-7008-1E4A-9F0B-E0A6150893D0}"/>
              </a:ext>
            </a:extLst>
          </p:cNvPr>
          <p:cNvSpPr txBox="1"/>
          <p:nvPr/>
        </p:nvSpPr>
        <p:spPr>
          <a:xfrm>
            <a:off x="7846828" y="5677786"/>
            <a:ext cx="438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WeNMR</a:t>
            </a:r>
            <a:r>
              <a:rPr lang="fr-FR" dirty="0">
                <a:solidFill>
                  <a:schemeClr val="accent1"/>
                </a:solidFill>
              </a:rPr>
              <a:t> portal: &gt; 26000 </a:t>
            </a:r>
            <a:r>
              <a:rPr lang="fr-FR" dirty="0" err="1">
                <a:solidFill>
                  <a:schemeClr val="accent1"/>
                </a:solidFill>
              </a:rPr>
              <a:t>registered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users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0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AEC8B-5855-4848-A6E9-87DE55DE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 4: évolution du modèle collaboratif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8627C-CF23-C946-AFAC-5D37E5D53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Depuis 2015, financement récurrent insuffisant pour opérer les services d’une infrastructure pluridisciplinaire « colonne vertébrale »</a:t>
            </a:r>
          </a:p>
          <a:p>
            <a:pPr lvl="1"/>
            <a:r>
              <a:rPr lang="fr-FR" dirty="0"/>
              <a:t>Recentrage sur la formation et l’aide aux communautés</a:t>
            </a:r>
          </a:p>
          <a:p>
            <a:r>
              <a:rPr lang="fr-FR" dirty="0"/>
              <a:t>Partenariat avec les infrastructures de recherche thématiques</a:t>
            </a:r>
          </a:p>
          <a:p>
            <a:pPr lvl="1"/>
            <a:r>
              <a:rPr lang="fr-FR" dirty="0"/>
              <a:t>Exemple: IFB (calcul)</a:t>
            </a:r>
          </a:p>
          <a:p>
            <a:pPr lvl="1"/>
            <a:r>
              <a:rPr lang="fr-FR" dirty="0"/>
              <a:t>Exemple: PHENOME (stockage)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690A08-5CDC-F447-BBDE-FEC3625D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5" name="Picture 10" descr="IFB - Institut Français de Bioinformatique">
            <a:extLst>
              <a:ext uri="{FF2B5EF4-FFF2-40B4-BE49-F238E27FC236}">
                <a16:creationId xmlns:a16="http://schemas.microsoft.com/office/drawing/2014/main" id="{FF4B2BA2-F4A3-8045-A8A5-8BC08C57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2" y="3941763"/>
            <a:ext cx="1847850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Phénome-Emphasis">
            <a:extLst>
              <a:ext uri="{FF2B5EF4-FFF2-40B4-BE49-F238E27FC236}">
                <a16:creationId xmlns:a16="http://schemas.microsoft.com/office/drawing/2014/main" id="{0AADC5E8-2FA1-8A44-923B-7B45F36F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03" y="4491038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8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452C4-95B1-5E41-856A-4E2B39F4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France Grilles partenaire des </a:t>
            </a:r>
            <a:r>
              <a:rPr lang="fr-FR" dirty="0" err="1"/>
              <a:t>Equipex</a:t>
            </a:r>
            <a:r>
              <a:rPr lang="fr-FR" dirty="0"/>
              <a:t>+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805FD6-0169-2742-894E-B18EF580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605B91A-0C13-2947-96A6-9C832323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7186468" cy="4525963"/>
          </a:xfrm>
        </p:spPr>
        <p:txBody>
          <a:bodyPr/>
          <a:lstStyle/>
          <a:p>
            <a:r>
              <a:rPr lang="fr-FR" dirty="0"/>
              <a:t>FITS (services numériques fédérés pour les infrastructures de recherche)</a:t>
            </a:r>
          </a:p>
          <a:p>
            <a:r>
              <a:rPr lang="fr-FR" dirty="0"/>
              <a:t>TERRA FORMA (observation intelligente des territoires)</a:t>
            </a:r>
          </a:p>
          <a:p>
            <a:r>
              <a:rPr lang="fr-FR" dirty="0"/>
              <a:t>GAIA DATA (infrastructure distribuée de données du système Terre, de la biodiversité et de l’environnement)</a:t>
            </a:r>
          </a:p>
          <a:p>
            <a:r>
              <a:rPr lang="fr-FR" dirty="0"/>
              <a:t>MuDiS4LS (données FAIR en biologie – santé)</a:t>
            </a:r>
          </a:p>
        </p:txBody>
      </p:sp>
      <p:pic>
        <p:nvPicPr>
          <p:cNvPr id="7" name="Picture 6" descr="Présentation de DATA TERRA – Data Terra">
            <a:extLst>
              <a:ext uri="{FF2B5EF4-FFF2-40B4-BE49-F238E27FC236}">
                <a16:creationId xmlns:a16="http://schemas.microsoft.com/office/drawing/2014/main" id="{6337F88B-CE9D-2646-92A9-D798F698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79" y="4195263"/>
            <a:ext cx="24079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F81A3F-5EBB-DC44-BA3E-13C3716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874" y="2704918"/>
            <a:ext cx="2692394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1ABF39-5151-C448-8C14-1332FF21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85" y="3429583"/>
            <a:ext cx="3272727" cy="7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AF64F4-0377-6644-9AF1-5E93792FC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349" y="2055725"/>
            <a:ext cx="1870130" cy="720000"/>
          </a:xfrm>
          <a:prstGeom prst="rect">
            <a:avLst/>
          </a:prstGeom>
        </p:spPr>
      </p:pic>
      <p:pic>
        <p:nvPicPr>
          <p:cNvPr id="11" name="Picture 10" descr="IFB - Institut Français de Bioinformatique">
            <a:extLst>
              <a:ext uri="{FF2B5EF4-FFF2-40B4-BE49-F238E27FC236}">
                <a16:creationId xmlns:a16="http://schemas.microsoft.com/office/drawing/2014/main" id="{2CC156BD-7399-6644-957B-A86DB942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89" y="5122893"/>
            <a:ext cx="1847850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13A244-CAA1-2C4D-8824-1272877A0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071" y="1903465"/>
            <a:ext cx="180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9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3B27A-6FB9-5D45-997A-33E1074A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France Grilles à l’heure de la transition numérique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394761-24F8-C94C-B24E-673C2337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3335A0-F3B2-704A-AF08-1BEE0BAA5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7" y="1828800"/>
            <a:ext cx="9477375" cy="5029200"/>
          </a:xfrm>
          <a:prstGeom prst="rect">
            <a:avLst/>
          </a:prstGeom>
        </p:spPr>
      </p:pic>
      <p:sp>
        <p:nvSpPr>
          <p:cNvPr id="7" name="Rectangle avec flèche vers la droite 6">
            <a:extLst>
              <a:ext uri="{FF2B5EF4-FFF2-40B4-BE49-F238E27FC236}">
                <a16:creationId xmlns:a16="http://schemas.microsoft.com/office/drawing/2014/main" id="{95AEA22E-D2E6-1E41-9CA8-4119EA8A6137}"/>
              </a:ext>
            </a:extLst>
          </p:cNvPr>
          <p:cNvSpPr/>
          <p:nvPr/>
        </p:nvSpPr>
        <p:spPr>
          <a:xfrm>
            <a:off x="0" y="3913094"/>
            <a:ext cx="2760631" cy="238012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Comment répondre aux besoins  des communautés scientifiques?</a:t>
            </a:r>
          </a:p>
        </p:txBody>
      </p:sp>
    </p:spTree>
    <p:extLst>
      <p:ext uri="{BB962C8B-B14F-4D97-AF65-F5344CB8AC3E}">
        <p14:creationId xmlns:p14="http://schemas.microsoft.com/office/powerpoint/2010/main" val="42476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A91E9-B8DA-B14E-8E6A-0D10E715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France Grilles en 2021, ce sont des services opérationnels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205FE7-A17E-354A-B377-F820989F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graphicFrame>
        <p:nvGraphicFramePr>
          <p:cNvPr id="5" name="Tableau">
            <a:extLst>
              <a:ext uri="{FF2B5EF4-FFF2-40B4-BE49-F238E27FC236}">
                <a16:creationId xmlns:a16="http://schemas.microsoft.com/office/drawing/2014/main" id="{5CB6494E-31AE-CC49-99A7-B568DCC3D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868022"/>
              </p:ext>
            </p:extLst>
          </p:nvPr>
        </p:nvGraphicFramePr>
        <p:xfrm>
          <a:off x="81588" y="1741777"/>
          <a:ext cx="11904133" cy="4807235"/>
        </p:xfrm>
        <a:graphic>
          <a:graphicData uri="http://schemas.openxmlformats.org/drawingml/2006/table">
            <a:tbl>
              <a:tblPr firstRow="1" firstCol="1" bandRow="1"/>
              <a:tblGrid>
                <a:gridCol w="127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6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32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sym typeface="Calibri"/>
                        </a:rPr>
                        <a:t>Services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+mj-lt"/>
                          <a:sym typeface="Calibri"/>
                        </a:rPr>
                        <a:t>Nature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sym typeface="Calibri"/>
                        </a:rPr>
                        <a:t>Infra et ressources utilisées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sym typeface="Calibri"/>
                        </a:rPr>
                        <a:t>Partenaires qui fournissent le service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1934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768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ea typeface="Cambria"/>
                          <a:cs typeface="Cambria"/>
                          <a:sym typeface="Cambria"/>
                        </a:rPr>
                        <a:t>FG- DIRAC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buClr>
                          <a:srgbClr val="5FBEDC"/>
                        </a:buClr>
                        <a:defRPr sz="1200">
                          <a:solidFill>
                            <a:srgbClr val="5FBEDC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Intergiciel pour l’accès aux ressources des infrastructures</a:t>
                      </a:r>
                    </a:p>
                    <a:p>
                      <a:pPr marL="266400" lvl="1" indent="-86400" algn="l">
                        <a:spcBef>
                          <a:spcPts val="700"/>
                        </a:spcBef>
                        <a:buClr>
                          <a:srgbClr val="E75111"/>
                        </a:buClr>
                        <a:buSzPct val="101000"/>
                        <a:buChar char="‣"/>
                        <a:defRPr sz="1200">
                          <a:solidFill>
                            <a:srgbClr val="193458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accès et gestion des tâches de calcul : HTC, cloud, HPC </a:t>
                      </a:r>
                    </a:p>
                    <a:p>
                      <a:pPr marL="266400" lvl="1" indent="-86400" algn="l">
                        <a:spcBef>
                          <a:spcPts val="700"/>
                        </a:spcBef>
                        <a:buClr>
                          <a:srgbClr val="E75111"/>
                        </a:buClr>
                        <a:buSzPct val="101000"/>
                        <a:buChar char="‣"/>
                        <a:defRPr sz="1200">
                          <a:solidFill>
                            <a:srgbClr val="193458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gestion des données distribuées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Ressources de la VO de l’utilisateur : Grille et cloud et autres ressources (cluster,…)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200">
                          <a:solidFill>
                            <a:srgbClr val="5FBEDC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CC-IN2P3, CPPM, Creatis, LUPM, MCIA et les fournisseurs de ressource membres de la VO </a:t>
                      </a:r>
                      <a:r>
                        <a:rPr sz="1600" u="sng">
                          <a:uFill>
                            <a:solidFill>
                              <a:srgbClr val="0000FF"/>
                            </a:solidFill>
                          </a:uFill>
                          <a:latin typeface="+mj-lt"/>
                          <a:hlinkClick r:id="rId2"/>
                        </a:rPr>
                        <a:t>vo.france-grilles.fr</a:t>
                      </a:r>
                      <a:r>
                        <a:rPr sz="1600"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9799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+mj-lt"/>
                          <a:ea typeface="Cambria"/>
                          <a:cs typeface="Cambria"/>
                          <a:sym typeface="Cambria"/>
                        </a:rPr>
                        <a:t>FG- 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  <a:latin typeface="+mj-lt"/>
                          <a:ea typeface="Cambria"/>
                          <a:cs typeface="Cambria"/>
                          <a:sym typeface="Cambria"/>
                        </a:rPr>
                        <a:t>iRODS</a:t>
                      </a:r>
                      <a:endParaRPr sz="1600" b="1" dirty="0">
                        <a:solidFill>
                          <a:srgbClr val="FFFFFF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Organisation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et </a:t>
                      </a: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gestion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des </a:t>
                      </a: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données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sur </a:t>
                      </a: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une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architecture </a:t>
                      </a: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distribuée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200">
                          <a:solidFill>
                            <a:srgbClr val="5FBEDC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 dirty="0" err="1">
                          <a:latin typeface="+mj-lt"/>
                        </a:rPr>
                        <a:t>Ressources</a:t>
                      </a:r>
                      <a:r>
                        <a:rPr sz="1600" dirty="0">
                          <a:latin typeface="+mj-lt"/>
                        </a:rPr>
                        <a:t> de stockage </a:t>
                      </a:r>
                      <a:r>
                        <a:rPr sz="1600" dirty="0" err="1">
                          <a:latin typeface="+mj-lt"/>
                        </a:rPr>
                        <a:t>propres</a:t>
                      </a:r>
                      <a:r>
                        <a:rPr sz="1600" dirty="0">
                          <a:latin typeface="+mj-lt"/>
                        </a:rPr>
                        <a:t> </a:t>
                      </a:r>
                      <a:r>
                        <a:rPr sz="1600" dirty="0" err="1">
                          <a:latin typeface="+mj-lt"/>
                        </a:rPr>
                        <a:t>à</a:t>
                      </a:r>
                      <a:r>
                        <a:rPr sz="1600" dirty="0">
                          <a:latin typeface="+mj-lt"/>
                        </a:rPr>
                        <a:t> France Grilles </a:t>
                      </a:r>
                    </a:p>
                    <a:p>
                      <a:pPr marL="266400" indent="-86400" algn="l">
                        <a:spcBef>
                          <a:spcPts val="700"/>
                        </a:spcBef>
                        <a:buClr>
                          <a:srgbClr val="E75111"/>
                        </a:buClr>
                        <a:buSzPct val="101000"/>
                        <a:buChar char="‣"/>
                        <a:defRPr sz="1200">
                          <a:solidFill>
                            <a:srgbClr val="193458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 dirty="0" err="1">
                          <a:latin typeface="+mj-lt"/>
                        </a:rPr>
                        <a:t>Voir</a:t>
                      </a:r>
                      <a:r>
                        <a:rPr sz="1600" dirty="0">
                          <a:latin typeface="+mj-lt"/>
                        </a:rPr>
                        <a:t> </a:t>
                      </a:r>
                      <a:r>
                        <a:rPr lang="fr-FR" sz="1600" dirty="0">
                          <a:latin typeface="+mj-lt"/>
                          <a:hlinkClick r:id="rId3"/>
                        </a:rPr>
                        <a:t>http://www.france-grilles.fr/tag/ressources-irods/</a:t>
                      </a:r>
                      <a:r>
                        <a:rPr lang="fr-FR" sz="1600" dirty="0">
                          <a:latin typeface="+mj-lt"/>
                        </a:rPr>
                        <a:t> </a:t>
                      </a:r>
                      <a:endParaRPr sz="1600" dirty="0"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CC-IN2P3, IPHC, LPSC, MCIA, INRAe-IDF, INRAe- TLS, INRAe-MTP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944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ea typeface="Cambria"/>
                          <a:cs typeface="Cambria"/>
                          <a:sym typeface="Cambria"/>
                        </a:rPr>
                        <a:t>FG- Cloud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Cloud fédéré IaaS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defRPr sz="1200">
                          <a:solidFill>
                            <a:srgbClr val="5FBEDC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Ressources de la VO</a:t>
                      </a:r>
                    </a:p>
                    <a:p>
                      <a:pPr marL="179999" algn="l">
                        <a:spcBef>
                          <a:spcPts val="200"/>
                        </a:spcBef>
                        <a:buClr>
                          <a:srgbClr val="E75111"/>
                        </a:buClr>
                        <a:buSzPct val="101000"/>
                        <a:buChar char="‣"/>
                        <a:defRPr sz="1200">
                          <a:solidFill>
                            <a:srgbClr val="193458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1600">
                          <a:latin typeface="+mj-lt"/>
                        </a:rPr>
                        <a:t> voir </a:t>
                      </a:r>
                      <a:r>
                        <a:rPr sz="1600">
                          <a:latin typeface="+mj-lt"/>
                          <a:hlinkClick r:id="rId4"/>
                        </a:rPr>
                        <a:t>http://www.france-</a:t>
                      </a:r>
                      <a:r>
                        <a:rPr sz="1600">
                          <a:latin typeface="+mj-lt"/>
                        </a:rPr>
                        <a:t> </a:t>
                      </a:r>
                      <a:r>
                        <a:rPr sz="1600">
                          <a:latin typeface="+mj-lt"/>
                          <a:hlinkClick r:id="rId5"/>
                        </a:rPr>
                        <a:t>grilles.fr/tag/ressources</a:t>
                      </a:r>
                      <a:r>
                        <a:rPr sz="1600">
                          <a:latin typeface="+mj-lt"/>
                        </a:rPr>
                        <a:t> -cloud/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CC-IN2P3, CPPM, GRICAD, IPHC, IRIT, IJCLAB, LPNHE, LUPM, Université Clermont- Auvergne, Université de Lille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52"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Certificats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19345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Infrastructure de gestion de clés (IGC) , certificats utilisateurs et services (robot)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IGC GRID2-FR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Renater</a:t>
                      </a:r>
                      <a:r>
                        <a:rPr sz="1600" dirty="0">
                          <a:solidFill>
                            <a:srgbClr val="5FBEDC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193458"/>
                      </a:solidFill>
                    </a:lnL>
                    <a:lnR w="12700">
                      <a:solidFill>
                        <a:srgbClr val="193458"/>
                      </a:solidFill>
                    </a:lnR>
                    <a:lnT w="12700">
                      <a:solidFill>
                        <a:srgbClr val="193458"/>
                      </a:solidFill>
                    </a:lnT>
                    <a:lnB w="12700">
                      <a:solidFill>
                        <a:srgbClr val="193458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19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733835" y="6533441"/>
            <a:ext cx="314720" cy="3251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27" name="Rôle de France Grille"/>
          <p:cNvSpPr txBox="1">
            <a:spLocks noGrp="1"/>
          </p:cNvSpPr>
          <p:nvPr>
            <p:ph type="title"/>
          </p:nvPr>
        </p:nvSpPr>
        <p:spPr>
          <a:xfrm>
            <a:off x="0" y="1077088"/>
            <a:ext cx="11331515" cy="7812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3366"/>
            </a:lvl1pPr>
          </a:lstStyle>
          <a:p>
            <a:r>
              <a:rPr lang="fr-FR" dirty="0"/>
              <a:t>2021: enquête sur les r</a:t>
            </a:r>
            <a:r>
              <a:rPr dirty="0" err="1"/>
              <a:t>ôle</a:t>
            </a:r>
            <a:r>
              <a:rPr lang="fr-FR" dirty="0"/>
              <a:t>s importants de France Grilles</a:t>
            </a:r>
            <a:endParaRPr dirty="0"/>
          </a:p>
        </p:txBody>
      </p:sp>
      <p:sp>
        <p:nvSpPr>
          <p:cNvPr id="228" name="Rôles vus comme importants et utiles à poursuivre…"/>
          <p:cNvSpPr txBox="1">
            <a:spLocks noGrp="1"/>
          </p:cNvSpPr>
          <p:nvPr>
            <p:ph type="body" idx="1"/>
          </p:nvPr>
        </p:nvSpPr>
        <p:spPr>
          <a:xfrm>
            <a:off x="403672" y="1858296"/>
            <a:ext cx="11330163" cy="5471891"/>
          </a:xfrm>
          <a:prstGeom prst="rect">
            <a:avLst/>
          </a:prstGeom>
        </p:spPr>
        <p:txBody>
          <a:bodyPr/>
          <a:lstStyle/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communication </a:t>
            </a:r>
            <a:r>
              <a:rPr sz="1800" dirty="0" err="1">
                <a:solidFill>
                  <a:srgbClr val="00B0F0"/>
                </a:solidFill>
              </a:rPr>
              <a:t>opérationnelle</a:t>
            </a:r>
            <a:r>
              <a:rPr sz="1800" dirty="0">
                <a:solidFill>
                  <a:srgbClr val="00B0F0"/>
                </a:solidFill>
              </a:rPr>
              <a:t> entre sites </a:t>
            </a:r>
            <a:r>
              <a:rPr sz="1800" dirty="0" err="1">
                <a:solidFill>
                  <a:srgbClr val="00B0F0"/>
                </a:solidFill>
              </a:rPr>
              <a:t>français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notamment</a:t>
            </a:r>
            <a:r>
              <a:rPr sz="1800" dirty="0">
                <a:solidFill>
                  <a:srgbClr val="00B0F0"/>
                </a:solidFill>
              </a:rPr>
              <a:t> pour la </a:t>
            </a:r>
            <a:r>
              <a:rPr sz="1800" dirty="0" err="1">
                <a:solidFill>
                  <a:srgbClr val="00B0F0"/>
                </a:solidFill>
              </a:rPr>
              <a:t>sécurité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de la </a:t>
            </a:r>
            <a:r>
              <a:rPr sz="1800" dirty="0">
                <a:solidFill>
                  <a:srgbClr val="00B0F0"/>
                </a:solidFill>
              </a:rPr>
              <a:t>grille EGI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 err="1">
                <a:solidFill>
                  <a:srgbClr val="00B0F0"/>
                </a:solidFill>
              </a:rPr>
              <a:t>conseil</a:t>
            </a:r>
            <a:r>
              <a:rPr sz="1800" dirty="0">
                <a:solidFill>
                  <a:srgbClr val="00B0F0"/>
                </a:solidFill>
              </a:rPr>
              <a:t> et aide au </a:t>
            </a:r>
            <a:r>
              <a:rPr sz="1800" dirty="0" err="1">
                <a:solidFill>
                  <a:srgbClr val="00B0F0"/>
                </a:solidFill>
              </a:rPr>
              <a:t>déploiement</a:t>
            </a:r>
            <a:r>
              <a:rPr sz="1800" dirty="0">
                <a:solidFill>
                  <a:srgbClr val="00B0F0"/>
                </a:solidFill>
              </a:rPr>
              <a:t> des infrastructures (grille, cloud, stockage)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 err="1">
                <a:solidFill>
                  <a:srgbClr val="00B0F0"/>
                </a:solidFill>
              </a:rPr>
              <a:t>échanges</a:t>
            </a:r>
            <a:r>
              <a:rPr sz="1800" dirty="0">
                <a:solidFill>
                  <a:srgbClr val="00B0F0"/>
                </a:solidFill>
              </a:rPr>
              <a:t>, discussion et </a:t>
            </a:r>
            <a:r>
              <a:rPr sz="1800" dirty="0" err="1">
                <a:solidFill>
                  <a:srgbClr val="00B0F0"/>
                </a:solidFill>
              </a:rPr>
              <a:t>transferts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d’informations</a:t>
            </a:r>
            <a:r>
              <a:rPr sz="1800" dirty="0">
                <a:solidFill>
                  <a:srgbClr val="00B0F0"/>
                </a:solidFill>
              </a:rPr>
              <a:t> entre sites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diffusion de </a:t>
            </a:r>
            <a:r>
              <a:rPr sz="1800" dirty="0" err="1">
                <a:solidFill>
                  <a:srgbClr val="00B0F0"/>
                </a:solidFill>
              </a:rPr>
              <a:t>certaines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technos</a:t>
            </a:r>
            <a:r>
              <a:rPr sz="1800" dirty="0">
                <a:solidFill>
                  <a:srgbClr val="00B0F0"/>
                </a:solidFill>
              </a:rPr>
              <a:t> (qui </a:t>
            </a:r>
            <a:r>
              <a:rPr sz="1800" dirty="0" err="1">
                <a:solidFill>
                  <a:srgbClr val="00B0F0"/>
                </a:solidFill>
              </a:rPr>
              <a:t>étaient</a:t>
            </a:r>
            <a:r>
              <a:rPr sz="1800" dirty="0">
                <a:solidFill>
                  <a:srgbClr val="00B0F0"/>
                </a:solidFill>
              </a:rPr>
              <a:t> un </a:t>
            </a:r>
            <a:r>
              <a:rPr sz="1800" dirty="0" err="1">
                <a:solidFill>
                  <a:srgbClr val="00B0F0"/>
                </a:solidFill>
              </a:rPr>
              <a:t>peu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l'apanage</a:t>
            </a:r>
            <a:r>
              <a:rPr sz="1800" dirty="0">
                <a:solidFill>
                  <a:srgbClr val="00B0F0"/>
                </a:solidFill>
              </a:rPr>
              <a:t> de la physique des </a:t>
            </a:r>
            <a:r>
              <a:rPr sz="1800" dirty="0" err="1">
                <a:solidFill>
                  <a:srgbClr val="00B0F0"/>
                </a:solidFill>
              </a:rPr>
              <a:t>hautes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énergies</a:t>
            </a:r>
            <a:r>
              <a:rPr sz="1800" dirty="0">
                <a:solidFill>
                  <a:srgbClr val="00B0F0"/>
                </a:solidFill>
              </a:rPr>
              <a:t>) de </a:t>
            </a:r>
            <a:r>
              <a:rPr sz="1800" dirty="0" err="1">
                <a:solidFill>
                  <a:srgbClr val="00B0F0"/>
                </a:solidFill>
              </a:rPr>
              <a:t>façon</a:t>
            </a:r>
            <a:r>
              <a:rPr sz="1800" dirty="0">
                <a:solidFill>
                  <a:srgbClr val="00B0F0"/>
                </a:solidFill>
              </a:rPr>
              <a:t> plus </a:t>
            </a:r>
            <a:r>
              <a:rPr sz="1800" dirty="0" err="1">
                <a:solidFill>
                  <a:srgbClr val="00B0F0"/>
                </a:solidFill>
              </a:rPr>
              <a:t>globale</a:t>
            </a:r>
            <a:r>
              <a:rPr sz="1800" dirty="0">
                <a:solidFill>
                  <a:srgbClr val="00B0F0"/>
                </a:solidFill>
              </a:rPr>
              <a:t> : </a:t>
            </a:r>
            <a:r>
              <a:rPr sz="1800" dirty="0" err="1">
                <a:solidFill>
                  <a:srgbClr val="00B0F0"/>
                </a:solidFill>
              </a:rPr>
              <a:t>en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particulier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ils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ont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été</a:t>
            </a:r>
            <a:r>
              <a:rPr sz="1800" dirty="0">
                <a:solidFill>
                  <a:srgbClr val="00B0F0"/>
                </a:solidFill>
              </a:rPr>
              <a:t> </a:t>
            </a:r>
            <a:r>
              <a:rPr sz="1800" dirty="0" err="1">
                <a:solidFill>
                  <a:srgbClr val="00B0F0"/>
                </a:solidFill>
              </a:rPr>
              <a:t>précurseurs</a:t>
            </a:r>
            <a:r>
              <a:rPr sz="1800" dirty="0">
                <a:solidFill>
                  <a:srgbClr val="00B0F0"/>
                </a:solidFill>
              </a:rPr>
              <a:t> sur IRODS et </a:t>
            </a:r>
            <a:r>
              <a:rPr sz="1800" dirty="0" err="1">
                <a:solidFill>
                  <a:srgbClr val="00B0F0"/>
                </a:solidFill>
              </a:rPr>
              <a:t>Openstack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aujourd’hui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authentification</a:t>
            </a:r>
            <a:endParaRPr sz="1800" dirty="0">
              <a:solidFill>
                <a:srgbClr val="00B0F0"/>
              </a:solidFill>
            </a:endParaRP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coordination des sites </a:t>
            </a:r>
            <a:r>
              <a:rPr sz="1800" dirty="0" err="1">
                <a:solidFill>
                  <a:srgbClr val="00B0F0"/>
                </a:solidFill>
              </a:rPr>
              <a:t>français</a:t>
            </a:r>
            <a:r>
              <a:rPr sz="1800" dirty="0">
                <a:solidFill>
                  <a:srgbClr val="00B0F0"/>
                </a:solidFill>
              </a:rPr>
              <a:t> avec le CC-IN2P3, </a:t>
            </a:r>
            <a:r>
              <a:rPr sz="1800" dirty="0" err="1">
                <a:solidFill>
                  <a:srgbClr val="00B0F0"/>
                </a:solidFill>
              </a:rPr>
              <a:t>Renater</a:t>
            </a:r>
            <a:r>
              <a:rPr sz="1800" dirty="0">
                <a:solidFill>
                  <a:srgbClr val="00B0F0"/>
                </a:solidFill>
              </a:rPr>
              <a:t> et la </a:t>
            </a:r>
            <a:r>
              <a:rPr sz="1800" dirty="0" err="1">
                <a:solidFill>
                  <a:srgbClr val="00B0F0"/>
                </a:solidFill>
              </a:rPr>
              <a:t>communauté</a:t>
            </a:r>
            <a:r>
              <a:rPr sz="1800" dirty="0">
                <a:solidFill>
                  <a:srgbClr val="00B0F0"/>
                </a:solidFill>
              </a:rPr>
              <a:t> des </a:t>
            </a:r>
            <a:r>
              <a:rPr sz="1800" dirty="0" err="1">
                <a:solidFill>
                  <a:srgbClr val="00B0F0"/>
                </a:solidFill>
              </a:rPr>
              <a:t>mésocentres</a:t>
            </a:r>
            <a:r>
              <a:rPr sz="1800" dirty="0">
                <a:solidFill>
                  <a:srgbClr val="00B0F0"/>
                </a:solidFill>
              </a:rPr>
              <a:t> 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coordination avec les </a:t>
            </a:r>
            <a:r>
              <a:rPr sz="1800" dirty="0" err="1">
                <a:solidFill>
                  <a:srgbClr val="00B0F0"/>
                </a:solidFill>
              </a:rPr>
              <a:t>autres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acteurs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français</a:t>
            </a:r>
            <a:r>
              <a:rPr sz="1800" dirty="0">
                <a:solidFill>
                  <a:srgbClr val="00B0F0"/>
                </a:solidFill>
              </a:rPr>
              <a:t> (</a:t>
            </a:r>
            <a:r>
              <a:rPr sz="1800" dirty="0" err="1">
                <a:solidFill>
                  <a:srgbClr val="00B0F0"/>
                </a:solidFill>
              </a:rPr>
              <a:t>DataTerra</a:t>
            </a:r>
            <a:r>
              <a:rPr sz="1800" dirty="0">
                <a:solidFill>
                  <a:srgbClr val="00B0F0"/>
                </a:solidFill>
              </a:rPr>
              <a:t>, Phenome, IFB, </a:t>
            </a:r>
            <a:r>
              <a:rPr sz="1800" dirty="0" err="1">
                <a:solidFill>
                  <a:srgbClr val="00B0F0"/>
                </a:solidFill>
              </a:rPr>
              <a:t>etc</a:t>
            </a:r>
            <a:r>
              <a:rPr sz="1800" dirty="0">
                <a:solidFill>
                  <a:srgbClr val="00B0F0"/>
                </a:solidFill>
              </a:rPr>
              <a:t>) 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 err="1">
                <a:solidFill>
                  <a:srgbClr val="00B0F0"/>
                </a:solidFill>
              </a:rPr>
              <a:t>passerelle</a:t>
            </a:r>
            <a:r>
              <a:rPr sz="1800" dirty="0">
                <a:solidFill>
                  <a:srgbClr val="00B0F0"/>
                </a:solidFill>
              </a:rPr>
              <a:t>/</a:t>
            </a:r>
            <a:r>
              <a:rPr sz="1800" dirty="0" err="1">
                <a:solidFill>
                  <a:srgbClr val="00B0F0"/>
                </a:solidFill>
              </a:rPr>
              <a:t>transfert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d’informations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bidirectionnelles</a:t>
            </a:r>
            <a:r>
              <a:rPr sz="1800" dirty="0">
                <a:solidFill>
                  <a:srgbClr val="00B0F0"/>
                </a:solidFill>
              </a:rPr>
              <a:t> avec les instances </a:t>
            </a:r>
            <a:r>
              <a:rPr sz="1800" dirty="0" err="1">
                <a:solidFill>
                  <a:srgbClr val="00B0F0"/>
                </a:solidFill>
              </a:rPr>
              <a:t>telles</a:t>
            </a:r>
            <a:r>
              <a:rPr sz="1800" dirty="0">
                <a:solidFill>
                  <a:srgbClr val="00B0F0"/>
                </a:solidFill>
              </a:rPr>
              <a:t> que EGI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relation grille de production/grille de recherche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lang="fr-FR" sz="1800" dirty="0">
                <a:solidFill>
                  <a:srgbClr val="00B0F0"/>
                </a:solidFill>
              </a:rPr>
              <a:t>Lieu </a:t>
            </a:r>
            <a:r>
              <a:rPr sz="1800" dirty="0">
                <a:solidFill>
                  <a:srgbClr val="00B0F0"/>
                </a:solidFill>
              </a:rPr>
              <a:t>de discussion et </a:t>
            </a:r>
            <a:r>
              <a:rPr sz="1800" dirty="0" err="1">
                <a:solidFill>
                  <a:srgbClr val="00B0F0"/>
                </a:solidFill>
              </a:rPr>
              <a:t>partage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pour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coordonner</a:t>
            </a:r>
            <a:r>
              <a:rPr sz="1800" dirty="0">
                <a:solidFill>
                  <a:srgbClr val="00B0F0"/>
                </a:solidFill>
              </a:rPr>
              <a:t> des initiatives </a:t>
            </a:r>
            <a:r>
              <a:rPr sz="1800" dirty="0" err="1">
                <a:solidFill>
                  <a:srgbClr val="00B0F0"/>
                </a:solidFill>
              </a:rPr>
              <a:t>d'intérêt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général</a:t>
            </a:r>
            <a:r>
              <a:rPr sz="1800" dirty="0">
                <a:solidFill>
                  <a:srgbClr val="00B0F0"/>
                </a:solidFill>
              </a:rPr>
              <a:t> (par ex.: </a:t>
            </a:r>
            <a:r>
              <a:rPr sz="1800" dirty="0" err="1">
                <a:solidFill>
                  <a:srgbClr val="00B0F0"/>
                </a:solidFill>
              </a:rPr>
              <a:t>calcul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COVID</a:t>
            </a:r>
            <a:r>
              <a:rPr sz="1800" dirty="0">
                <a:solidFill>
                  <a:srgbClr val="00B0F0"/>
                </a:solidFill>
              </a:rPr>
              <a:t>-19)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lang="fr-FR" sz="1800" dirty="0">
                <a:solidFill>
                  <a:srgbClr val="00B0F0"/>
                </a:solidFill>
              </a:rPr>
              <a:t>V</a:t>
            </a:r>
            <a:r>
              <a:rPr sz="1800" dirty="0" err="1">
                <a:solidFill>
                  <a:srgbClr val="00B0F0"/>
                </a:solidFill>
              </a:rPr>
              <a:t>eille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et partage des </a:t>
            </a:r>
            <a:r>
              <a:rPr sz="1800" dirty="0" err="1">
                <a:solidFill>
                  <a:srgbClr val="00B0F0"/>
                </a:solidFill>
              </a:rPr>
              <a:t>technologi</a:t>
            </a:r>
            <a:r>
              <a:rPr lang="fr-FR" sz="1800" dirty="0">
                <a:solidFill>
                  <a:srgbClr val="00B0F0"/>
                </a:solidFill>
              </a:rPr>
              <a:t>es pour assurer </a:t>
            </a:r>
            <a:r>
              <a:rPr sz="1800" dirty="0" err="1">
                <a:solidFill>
                  <a:srgbClr val="00B0F0"/>
                </a:solidFill>
              </a:rPr>
              <a:t>une</a:t>
            </a:r>
            <a:r>
              <a:rPr sz="1800" dirty="0">
                <a:solidFill>
                  <a:srgbClr val="00B0F0"/>
                </a:solidFill>
              </a:rPr>
              <a:t> bonne </a:t>
            </a:r>
            <a:r>
              <a:rPr sz="1800" dirty="0" err="1">
                <a:solidFill>
                  <a:srgbClr val="00B0F0"/>
                </a:solidFill>
              </a:rPr>
              <a:t>interopérabilité</a:t>
            </a:r>
            <a:r>
              <a:rPr sz="1800" dirty="0">
                <a:solidFill>
                  <a:srgbClr val="00B0F0"/>
                </a:solidFill>
              </a:rPr>
              <a:t> entre </a:t>
            </a:r>
            <a:r>
              <a:rPr sz="1800" dirty="0" err="1">
                <a:solidFill>
                  <a:srgbClr val="00B0F0"/>
                </a:solidFill>
              </a:rPr>
              <a:t>toutes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l</a:t>
            </a:r>
            <a:r>
              <a:rPr sz="1800" dirty="0" err="1">
                <a:solidFill>
                  <a:srgbClr val="00B0F0"/>
                </a:solidFill>
              </a:rPr>
              <a:t>es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infras</a:t>
            </a:r>
            <a:endParaRPr sz="1800" dirty="0">
              <a:solidFill>
                <a:srgbClr val="00B0F0"/>
              </a:solidFill>
            </a:endParaRP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animation, JCAD, formations </a:t>
            </a: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savoir-faire </a:t>
            </a:r>
            <a:r>
              <a:rPr sz="1800" dirty="0" err="1">
                <a:solidFill>
                  <a:srgbClr val="00B0F0"/>
                </a:solidFill>
              </a:rPr>
              <a:t>dans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l’exploitation</a:t>
            </a:r>
            <a:r>
              <a:rPr sz="1800" dirty="0">
                <a:solidFill>
                  <a:srgbClr val="00B0F0"/>
                </a:solidFill>
              </a:rPr>
              <a:t> =&gt; aide aux </a:t>
            </a:r>
            <a:r>
              <a:rPr sz="1800" dirty="0" err="1">
                <a:solidFill>
                  <a:srgbClr val="00B0F0"/>
                </a:solidFill>
              </a:rPr>
              <a:t>communautés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émergentes</a:t>
            </a:r>
            <a:r>
              <a:rPr sz="1800" dirty="0">
                <a:solidFill>
                  <a:srgbClr val="00B0F0"/>
                </a:solidFill>
              </a:rPr>
              <a:t> (utile </a:t>
            </a:r>
            <a:r>
              <a:rPr sz="1800" dirty="0" err="1">
                <a:solidFill>
                  <a:srgbClr val="00B0F0"/>
                </a:solidFill>
              </a:rPr>
              <a:t>à</a:t>
            </a:r>
            <a:r>
              <a:rPr sz="1800" dirty="0">
                <a:solidFill>
                  <a:srgbClr val="00B0F0"/>
                </a:solidFill>
              </a:rPr>
              <a:t> un EOSC France)</a:t>
            </a:r>
            <a:endParaRPr sz="1800" dirty="0">
              <a:solidFill>
                <a:srgbClr val="00B0F0"/>
              </a:solidFill>
              <a:ea typeface="Times New Roman"/>
              <a:cs typeface="Times New Roman"/>
              <a:sym typeface="Times New Roman"/>
            </a:endParaRPr>
          </a:p>
          <a:p>
            <a:pPr marL="261704" lvl="2" indent="-144107" defTabSz="597392">
              <a:spcBef>
                <a:spcPts val="400"/>
              </a:spcBef>
              <a:buFontTx/>
              <a:buChar char="-"/>
              <a:defRPr sz="1078"/>
            </a:pPr>
            <a:r>
              <a:rPr sz="1800" dirty="0">
                <a:solidFill>
                  <a:srgbClr val="00B0F0"/>
                </a:solidFill>
              </a:rPr>
              <a:t>lien avec les </a:t>
            </a:r>
            <a:r>
              <a:rPr sz="1800" dirty="0" err="1">
                <a:solidFill>
                  <a:srgbClr val="00B0F0"/>
                </a:solidFill>
              </a:rPr>
              <a:t>utilisateurs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en</a:t>
            </a:r>
            <a:r>
              <a:rPr sz="1800" dirty="0">
                <a:solidFill>
                  <a:srgbClr val="00B0F0"/>
                </a:solidFill>
              </a:rPr>
              <a:t> direct  : "</a:t>
            </a:r>
            <a:r>
              <a:rPr sz="1800" dirty="0" err="1">
                <a:solidFill>
                  <a:srgbClr val="00B0F0"/>
                </a:solidFill>
              </a:rPr>
              <a:t>demande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d'accès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lang="fr-FR" sz="1800" dirty="0">
                <a:solidFill>
                  <a:srgbClr val="00B0F0"/>
                </a:solidFill>
              </a:rPr>
              <a:t>à</a:t>
            </a:r>
            <a:r>
              <a:rPr sz="1800" dirty="0">
                <a:solidFill>
                  <a:srgbClr val="00B0F0"/>
                </a:solidFill>
              </a:rPr>
              <a:t> des </a:t>
            </a:r>
            <a:r>
              <a:rPr sz="1800" dirty="0" err="1">
                <a:solidFill>
                  <a:srgbClr val="00B0F0"/>
                </a:solidFill>
              </a:rPr>
              <a:t>ressources</a:t>
            </a:r>
            <a:r>
              <a:rPr sz="1800" dirty="0">
                <a:solidFill>
                  <a:srgbClr val="00B0F0"/>
                </a:solidFill>
              </a:rPr>
              <a:t> via France Grilles »</a:t>
            </a:r>
          </a:p>
        </p:txBody>
      </p:sp>
    </p:spTree>
    <p:extLst>
      <p:ext uri="{BB962C8B-B14F-4D97-AF65-F5344CB8AC3E}">
        <p14:creationId xmlns:p14="http://schemas.microsoft.com/office/powerpoint/2010/main" val="166804014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35" name="Les nouveaux services à développ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3366"/>
            </a:lvl1pPr>
          </a:lstStyle>
          <a:p>
            <a:r>
              <a:rPr lang="fr-FR"/>
              <a:t>Enquête 2021: l</a:t>
            </a:r>
            <a:r>
              <a:t>es</a:t>
            </a:r>
            <a:r>
              <a:rPr dirty="0"/>
              <a:t> nouveaux services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développer</a:t>
            </a:r>
            <a:endParaRPr dirty="0"/>
          </a:p>
        </p:txBody>
      </p:sp>
      <p:sp>
        <p:nvSpPr>
          <p:cNvPr id="236" name="Services souhaités :…"/>
          <p:cNvSpPr txBox="1">
            <a:spLocks noGrp="1"/>
          </p:cNvSpPr>
          <p:nvPr>
            <p:ph type="body" idx="1"/>
          </p:nvPr>
        </p:nvSpPr>
        <p:spPr>
          <a:xfrm>
            <a:off x="143934" y="1825626"/>
            <a:ext cx="11904133" cy="5289964"/>
          </a:xfrm>
          <a:prstGeom prst="rect">
            <a:avLst/>
          </a:prstGeom>
        </p:spPr>
        <p:txBody>
          <a:bodyPr/>
          <a:lstStyle/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expertise AAI token-based et services IAM 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un catalogue de services/</a:t>
            </a:r>
            <a:r>
              <a:rPr sz="1800" dirty="0" err="1">
                <a:solidFill>
                  <a:srgbClr val="00B0F0"/>
                </a:solidFill>
              </a:rPr>
              <a:t>ressources</a:t>
            </a:r>
            <a:r>
              <a:rPr sz="1800" dirty="0">
                <a:solidFill>
                  <a:srgbClr val="00B0F0"/>
                </a:solidFill>
              </a:rPr>
              <a:t> de </a:t>
            </a:r>
            <a:r>
              <a:rPr sz="1800" dirty="0" err="1">
                <a:solidFill>
                  <a:srgbClr val="00B0F0"/>
                </a:solidFill>
              </a:rPr>
              <a:t>calcul</a:t>
            </a:r>
            <a:r>
              <a:rPr sz="1800" dirty="0">
                <a:solidFill>
                  <a:srgbClr val="00B0F0"/>
                </a:solidFill>
              </a:rPr>
              <a:t> et stockages </a:t>
            </a:r>
            <a:r>
              <a:rPr sz="1800" dirty="0" err="1">
                <a:solidFill>
                  <a:srgbClr val="00B0F0"/>
                </a:solidFill>
              </a:rPr>
              <a:t>disponibles</a:t>
            </a:r>
            <a:r>
              <a:rPr sz="1800" dirty="0">
                <a:solidFill>
                  <a:srgbClr val="00B0F0"/>
                </a:solidFill>
              </a:rPr>
              <a:t> au </a:t>
            </a:r>
            <a:r>
              <a:rPr sz="1800" dirty="0" err="1">
                <a:solidFill>
                  <a:srgbClr val="00B0F0"/>
                </a:solidFill>
              </a:rPr>
              <a:t>niveau</a:t>
            </a:r>
            <a:r>
              <a:rPr sz="1800" dirty="0">
                <a:solidFill>
                  <a:srgbClr val="00B0F0"/>
                </a:solidFill>
              </a:rPr>
              <a:t> national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service COLD-STORAGE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nouveau service de stockage (fin de vie DPM) =&gt; </a:t>
            </a:r>
            <a:r>
              <a:rPr sz="1800" dirty="0" err="1">
                <a:solidFill>
                  <a:srgbClr val="00B0F0"/>
                </a:solidFill>
              </a:rPr>
              <a:t>développement</a:t>
            </a:r>
            <a:r>
              <a:rPr sz="1800" dirty="0">
                <a:solidFill>
                  <a:srgbClr val="00B0F0"/>
                </a:solidFill>
              </a:rPr>
              <a:t> expertise via un </a:t>
            </a:r>
            <a:r>
              <a:rPr sz="1800" dirty="0" err="1">
                <a:solidFill>
                  <a:srgbClr val="00B0F0"/>
                </a:solidFill>
              </a:rPr>
              <a:t>groupe</a:t>
            </a:r>
            <a:r>
              <a:rPr sz="1800" dirty="0">
                <a:solidFill>
                  <a:srgbClr val="00B0F0"/>
                </a:solidFill>
              </a:rPr>
              <a:t> de travail pour la fin du support DPM et la migration </a:t>
            </a:r>
            <a:r>
              <a:rPr sz="1800" dirty="0" err="1">
                <a:solidFill>
                  <a:srgbClr val="00B0F0"/>
                </a:solidFill>
              </a:rPr>
              <a:t>vers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dCache</a:t>
            </a:r>
            <a:r>
              <a:rPr sz="1800" dirty="0">
                <a:solidFill>
                  <a:srgbClr val="00B0F0"/>
                </a:solidFill>
              </a:rPr>
              <a:t> car EGI a </a:t>
            </a:r>
            <a:r>
              <a:rPr sz="1800" dirty="0" err="1">
                <a:solidFill>
                  <a:srgbClr val="00B0F0"/>
                </a:solidFill>
              </a:rPr>
              <a:t>fourni</a:t>
            </a:r>
            <a:r>
              <a:rPr sz="1800" dirty="0">
                <a:solidFill>
                  <a:srgbClr val="00B0F0"/>
                </a:solidFill>
              </a:rPr>
              <a:t> un </a:t>
            </a:r>
            <a:r>
              <a:rPr sz="1800" dirty="0" err="1">
                <a:solidFill>
                  <a:srgbClr val="00B0F0"/>
                </a:solidFill>
              </a:rPr>
              <a:t>peu</a:t>
            </a:r>
            <a:r>
              <a:rPr sz="1800" dirty="0">
                <a:solidFill>
                  <a:srgbClr val="00B0F0"/>
                </a:solidFill>
              </a:rPr>
              <a:t> de RH pour le </a:t>
            </a:r>
            <a:r>
              <a:rPr sz="1800" dirty="0" err="1">
                <a:solidFill>
                  <a:srgbClr val="00B0F0"/>
                </a:solidFill>
              </a:rPr>
              <a:t>développement</a:t>
            </a:r>
            <a:r>
              <a:rPr sz="1800" dirty="0">
                <a:solidFill>
                  <a:srgbClr val="00B0F0"/>
                </a:solidFill>
              </a:rPr>
              <a:t> d'un </a:t>
            </a:r>
            <a:r>
              <a:rPr sz="1800" dirty="0" err="1">
                <a:solidFill>
                  <a:srgbClr val="00B0F0"/>
                </a:solidFill>
              </a:rPr>
              <a:t>outil</a:t>
            </a:r>
            <a:r>
              <a:rPr sz="1800" dirty="0">
                <a:solidFill>
                  <a:srgbClr val="00B0F0"/>
                </a:solidFill>
              </a:rPr>
              <a:t> de migration de  DPM </a:t>
            </a:r>
            <a:r>
              <a:rPr sz="1800" dirty="0" err="1">
                <a:solidFill>
                  <a:srgbClr val="00B0F0"/>
                </a:solidFill>
              </a:rPr>
              <a:t>vers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dCache</a:t>
            </a:r>
            <a:endParaRPr sz="1800" dirty="0">
              <a:solidFill>
                <a:srgbClr val="00B0F0"/>
              </a:solidFill>
            </a:endParaRP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stockage </a:t>
            </a:r>
            <a:r>
              <a:rPr sz="1800" dirty="0" err="1">
                <a:solidFill>
                  <a:srgbClr val="00B0F0"/>
                </a:solidFill>
              </a:rPr>
              <a:t>distribué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alternatif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à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iRods</a:t>
            </a:r>
            <a:r>
              <a:rPr sz="1800" dirty="0">
                <a:solidFill>
                  <a:srgbClr val="00B0F0"/>
                </a:solidFill>
              </a:rPr>
              <a:t> (FG-</a:t>
            </a:r>
            <a:r>
              <a:rPr sz="1800" dirty="0" err="1">
                <a:solidFill>
                  <a:srgbClr val="00B0F0"/>
                </a:solidFill>
              </a:rPr>
              <a:t>irods</a:t>
            </a:r>
            <a:r>
              <a:rPr sz="1800" dirty="0">
                <a:solidFill>
                  <a:srgbClr val="00B0F0"/>
                </a:solidFill>
              </a:rPr>
              <a:t>), </a:t>
            </a:r>
            <a:r>
              <a:rPr sz="1800" dirty="0" err="1">
                <a:solidFill>
                  <a:srgbClr val="00B0F0"/>
                </a:solidFill>
              </a:rPr>
              <a:t>comme</a:t>
            </a:r>
            <a:r>
              <a:rPr sz="1800" dirty="0">
                <a:solidFill>
                  <a:srgbClr val="00B0F0"/>
                </a:solidFill>
              </a:rPr>
              <a:t> par </a:t>
            </a:r>
            <a:r>
              <a:rPr sz="1800" dirty="0" err="1">
                <a:solidFill>
                  <a:srgbClr val="00B0F0"/>
                </a:solidFill>
              </a:rPr>
              <a:t>exemple</a:t>
            </a:r>
            <a:r>
              <a:rPr sz="1800" dirty="0">
                <a:solidFill>
                  <a:srgbClr val="00B0F0"/>
                </a:solidFill>
              </a:rPr>
              <a:t> un stockage </a:t>
            </a:r>
            <a:r>
              <a:rPr sz="1800" dirty="0" err="1">
                <a:solidFill>
                  <a:srgbClr val="00B0F0"/>
                </a:solidFill>
              </a:rPr>
              <a:t>Objet</a:t>
            </a:r>
            <a:r>
              <a:rPr sz="1800" dirty="0">
                <a:solidFill>
                  <a:srgbClr val="00B0F0"/>
                </a:solidFill>
              </a:rPr>
              <a:t>/S3 </a:t>
            </a:r>
            <a:r>
              <a:rPr sz="1800" dirty="0" err="1">
                <a:solidFill>
                  <a:srgbClr val="00B0F0"/>
                </a:solidFill>
              </a:rPr>
              <a:t>distribué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très</a:t>
            </a:r>
            <a:r>
              <a:rPr sz="1800" dirty="0">
                <a:solidFill>
                  <a:srgbClr val="00B0F0"/>
                </a:solidFill>
              </a:rPr>
              <a:t> utile aux </a:t>
            </a:r>
            <a:r>
              <a:rPr sz="1800" dirty="0" err="1">
                <a:solidFill>
                  <a:srgbClr val="00B0F0"/>
                </a:solidFill>
              </a:rPr>
              <a:t>pratiques</a:t>
            </a:r>
            <a:r>
              <a:rPr sz="1800" dirty="0">
                <a:solidFill>
                  <a:srgbClr val="00B0F0"/>
                </a:solidFill>
              </a:rPr>
              <a:t> IA. 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le service FG-Cloud avec un "point </a:t>
            </a:r>
            <a:r>
              <a:rPr sz="1800" dirty="0" err="1">
                <a:solidFill>
                  <a:srgbClr val="00B0F0"/>
                </a:solidFill>
              </a:rPr>
              <a:t>d'entrée</a:t>
            </a:r>
            <a:r>
              <a:rPr sz="1800" dirty="0">
                <a:solidFill>
                  <a:srgbClr val="00B0F0"/>
                </a:solidFill>
              </a:rPr>
              <a:t>" unique pour les </a:t>
            </a:r>
            <a:r>
              <a:rPr sz="1800" dirty="0" err="1">
                <a:solidFill>
                  <a:srgbClr val="00B0F0"/>
                </a:solidFill>
              </a:rPr>
              <a:t>utilisateurs</a:t>
            </a:r>
            <a:r>
              <a:rPr sz="1800" dirty="0">
                <a:solidFill>
                  <a:srgbClr val="00B0F0"/>
                </a:solidFill>
              </a:rPr>
              <a:t> et </a:t>
            </a:r>
            <a:r>
              <a:rPr sz="1800" dirty="0" err="1">
                <a:solidFill>
                  <a:srgbClr val="00B0F0"/>
                </a:solidFill>
              </a:rPr>
              <a:t>une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authentification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centralisée</a:t>
            </a:r>
            <a:endParaRPr sz="1800" dirty="0">
              <a:solidFill>
                <a:srgbClr val="00B0F0"/>
              </a:solidFill>
            </a:endParaRP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 err="1">
                <a:solidFill>
                  <a:srgbClr val="00B0F0"/>
                </a:solidFill>
              </a:rPr>
              <a:t>une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plateforme</a:t>
            </a:r>
            <a:r>
              <a:rPr sz="1800" dirty="0">
                <a:solidFill>
                  <a:srgbClr val="00B0F0"/>
                </a:solidFill>
              </a:rPr>
              <a:t> de </a:t>
            </a:r>
            <a:r>
              <a:rPr sz="1800" dirty="0" err="1">
                <a:solidFill>
                  <a:srgbClr val="00B0F0"/>
                </a:solidFill>
              </a:rPr>
              <a:t>déploiement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multicloud</a:t>
            </a:r>
            <a:endParaRPr sz="1800" dirty="0">
              <a:solidFill>
                <a:srgbClr val="00B0F0"/>
              </a:solidFill>
            </a:endParaRP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 err="1">
                <a:solidFill>
                  <a:srgbClr val="00B0F0"/>
                </a:solidFill>
              </a:rPr>
              <a:t>Plateforme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en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tant</a:t>
            </a:r>
            <a:r>
              <a:rPr sz="1800" dirty="0">
                <a:solidFill>
                  <a:srgbClr val="00B0F0"/>
                </a:solidFill>
              </a:rPr>
              <a:t> que service (</a:t>
            </a:r>
            <a:r>
              <a:rPr sz="1800" dirty="0" err="1">
                <a:solidFill>
                  <a:srgbClr val="00B0F0"/>
                </a:solidFill>
              </a:rPr>
              <a:t>pouvoir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déployer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simplement</a:t>
            </a:r>
            <a:r>
              <a:rPr sz="1800" dirty="0">
                <a:solidFill>
                  <a:srgbClr val="00B0F0"/>
                </a:solidFill>
              </a:rPr>
              <a:t> des </a:t>
            </a:r>
            <a:r>
              <a:rPr sz="1800" dirty="0" err="1">
                <a:solidFill>
                  <a:srgbClr val="00B0F0"/>
                </a:solidFill>
              </a:rPr>
              <a:t>logiciels</a:t>
            </a:r>
            <a:r>
              <a:rPr sz="1800" dirty="0">
                <a:solidFill>
                  <a:srgbClr val="00B0F0"/>
                </a:solidFill>
              </a:rPr>
              <a:t> et non pas des </a:t>
            </a:r>
            <a:r>
              <a:rPr sz="1800" dirty="0" err="1">
                <a:solidFill>
                  <a:srgbClr val="00B0F0"/>
                </a:solidFill>
              </a:rPr>
              <a:t>serveurs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puis</a:t>
            </a:r>
            <a:r>
              <a:rPr sz="1800" dirty="0">
                <a:solidFill>
                  <a:srgbClr val="00B0F0"/>
                </a:solidFill>
              </a:rPr>
              <a:t> des </a:t>
            </a:r>
            <a:r>
              <a:rPr sz="1800" dirty="0" err="1">
                <a:solidFill>
                  <a:srgbClr val="00B0F0"/>
                </a:solidFill>
              </a:rPr>
              <a:t>logiciels</a:t>
            </a:r>
            <a:r>
              <a:rPr sz="1800" dirty="0">
                <a:solidFill>
                  <a:srgbClr val="00B0F0"/>
                </a:solidFill>
              </a:rPr>
              <a:t> dessus, </a:t>
            </a:r>
            <a:r>
              <a:rPr sz="1800" dirty="0" err="1">
                <a:solidFill>
                  <a:srgbClr val="00B0F0"/>
                </a:solidFill>
              </a:rPr>
              <a:t>permettre</a:t>
            </a:r>
            <a:r>
              <a:rPr sz="1800" dirty="0">
                <a:solidFill>
                  <a:srgbClr val="00B0F0"/>
                </a:solidFill>
              </a:rPr>
              <a:t> au </a:t>
            </a:r>
            <a:r>
              <a:rPr sz="1800" dirty="0" err="1">
                <a:solidFill>
                  <a:srgbClr val="00B0F0"/>
                </a:solidFill>
              </a:rPr>
              <a:t>chercheur</a:t>
            </a:r>
            <a:r>
              <a:rPr sz="1800" dirty="0">
                <a:solidFill>
                  <a:srgbClr val="00B0F0"/>
                </a:solidFill>
              </a:rPr>
              <a:t> de </a:t>
            </a:r>
            <a:r>
              <a:rPr sz="1800" dirty="0" err="1">
                <a:solidFill>
                  <a:srgbClr val="00B0F0"/>
                </a:solidFill>
              </a:rPr>
              <a:t>s'affranchir</a:t>
            </a:r>
            <a:r>
              <a:rPr sz="1800" dirty="0">
                <a:solidFill>
                  <a:srgbClr val="00B0F0"/>
                </a:solidFill>
              </a:rPr>
              <a:t> de la </a:t>
            </a:r>
            <a:r>
              <a:rPr sz="1800" dirty="0" err="1">
                <a:solidFill>
                  <a:srgbClr val="00B0F0"/>
                </a:solidFill>
              </a:rPr>
              <a:t>partie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système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informatique</a:t>
            </a:r>
            <a:r>
              <a:rPr sz="1800" dirty="0">
                <a:solidFill>
                  <a:srgbClr val="00B0F0"/>
                </a:solidFill>
              </a:rPr>
              <a:t>) 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 err="1">
                <a:solidFill>
                  <a:srgbClr val="00B0F0"/>
                </a:solidFill>
              </a:rPr>
              <a:t>renforcer</a:t>
            </a:r>
            <a:r>
              <a:rPr sz="1800" dirty="0">
                <a:solidFill>
                  <a:srgbClr val="00B0F0"/>
                </a:solidFill>
              </a:rPr>
              <a:t> les liens avec les </a:t>
            </a:r>
            <a:r>
              <a:rPr sz="1800" dirty="0" err="1">
                <a:solidFill>
                  <a:srgbClr val="00B0F0"/>
                </a:solidFill>
              </a:rPr>
              <a:t>mésocentres</a:t>
            </a:r>
            <a:endParaRPr sz="1800" dirty="0">
              <a:solidFill>
                <a:srgbClr val="00B0F0"/>
              </a:solidFill>
            </a:endParaRP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>
                <a:solidFill>
                  <a:srgbClr val="00B0F0"/>
                </a:solidFill>
              </a:rPr>
              <a:t>aide au </a:t>
            </a:r>
            <a:r>
              <a:rPr sz="1800" dirty="0" err="1">
                <a:solidFill>
                  <a:srgbClr val="00B0F0"/>
                </a:solidFill>
              </a:rPr>
              <a:t>déploiement</a:t>
            </a:r>
            <a:r>
              <a:rPr sz="1800" dirty="0">
                <a:solidFill>
                  <a:srgbClr val="00B0F0"/>
                </a:solidFill>
              </a:rPr>
              <a:t> de nouveaux services </a:t>
            </a:r>
            <a:r>
              <a:rPr sz="1800" dirty="0" err="1">
                <a:solidFill>
                  <a:srgbClr val="00B0F0"/>
                </a:solidFill>
              </a:rPr>
              <a:t>dans</a:t>
            </a:r>
            <a:r>
              <a:rPr sz="1800" dirty="0">
                <a:solidFill>
                  <a:srgbClr val="00B0F0"/>
                </a:solidFill>
              </a:rPr>
              <a:t> EOSC</a:t>
            </a:r>
          </a:p>
          <a:p>
            <a:pPr marL="246776" indent="-145979" defTabSz="512050">
              <a:spcBef>
                <a:spcPts val="400"/>
              </a:spcBef>
              <a:buClr>
                <a:srgbClr val="E75111"/>
              </a:buClr>
              <a:buSzPct val="100000"/>
              <a:buChar char="-"/>
              <a:defRPr sz="1092">
                <a:solidFill>
                  <a:schemeClr val="accent1"/>
                </a:solidFill>
              </a:defRPr>
            </a:pPr>
            <a:r>
              <a:rPr sz="1800" dirty="0" err="1">
                <a:solidFill>
                  <a:srgbClr val="00B0F0"/>
                </a:solidFill>
              </a:rPr>
              <a:t>développement</a:t>
            </a:r>
            <a:r>
              <a:rPr sz="1800" dirty="0">
                <a:solidFill>
                  <a:srgbClr val="00B0F0"/>
                </a:solidFill>
              </a:rPr>
              <a:t> de </a:t>
            </a:r>
            <a:r>
              <a:rPr sz="1800" dirty="0" err="1">
                <a:solidFill>
                  <a:srgbClr val="00B0F0"/>
                </a:solidFill>
              </a:rPr>
              <a:t>l’interopérabilité</a:t>
            </a:r>
            <a:r>
              <a:rPr sz="1800" dirty="0">
                <a:solidFill>
                  <a:srgbClr val="00B0F0"/>
                </a:solidFill>
              </a:rPr>
              <a:t>/interface avec </a:t>
            </a:r>
            <a:r>
              <a:rPr sz="1800" dirty="0" err="1">
                <a:solidFill>
                  <a:srgbClr val="00B0F0"/>
                </a:solidFill>
              </a:rPr>
              <a:t>d'autres</a:t>
            </a:r>
            <a:r>
              <a:rPr sz="1800" dirty="0">
                <a:solidFill>
                  <a:srgbClr val="00B0F0"/>
                </a:solidFill>
              </a:rPr>
              <a:t> infrastructures </a:t>
            </a:r>
            <a:r>
              <a:rPr sz="1800" dirty="0" err="1">
                <a:solidFill>
                  <a:srgbClr val="00B0F0"/>
                </a:solidFill>
              </a:rPr>
              <a:t>nationales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européennes</a:t>
            </a:r>
            <a:r>
              <a:rPr sz="1800" dirty="0">
                <a:solidFill>
                  <a:srgbClr val="00B0F0"/>
                </a:solidFill>
              </a:rPr>
              <a:t>, </a:t>
            </a:r>
            <a:r>
              <a:rPr sz="1800" dirty="0" err="1">
                <a:solidFill>
                  <a:srgbClr val="00B0F0"/>
                </a:solidFill>
              </a:rPr>
              <a:t>voire</a:t>
            </a:r>
            <a:r>
              <a:rPr sz="1800" dirty="0">
                <a:solidFill>
                  <a:srgbClr val="00B0F0"/>
                </a:solidFill>
              </a:rPr>
              <a:t> </a:t>
            </a:r>
            <a:r>
              <a:rPr sz="1800" dirty="0" err="1">
                <a:solidFill>
                  <a:srgbClr val="00B0F0"/>
                </a:solidFill>
              </a:rPr>
              <a:t>internationales</a:t>
            </a:r>
            <a:endParaRPr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679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636E1-2C6F-7B47-8950-8F68A73A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travail au service de la construction d’EOSC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B341E7-FAFE-FC42-B17B-F0FAA6C8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1" y="1780719"/>
            <a:ext cx="5583097" cy="4525963"/>
          </a:xfrm>
        </p:spPr>
        <p:txBody>
          <a:bodyPr/>
          <a:lstStyle/>
          <a:p>
            <a:r>
              <a:rPr lang="fr-FR" sz="2800" dirty="0"/>
              <a:t>Implication dans des projets européens structurants l’offre de services </a:t>
            </a:r>
          </a:p>
          <a:p>
            <a:r>
              <a:rPr lang="fr-FR" sz="2800" dirty="0"/>
              <a:t>Implication dans les EOSC </a:t>
            </a:r>
            <a:r>
              <a:rPr lang="fr-FR" sz="2800" dirty="0" err="1"/>
              <a:t>task</a:t>
            </a:r>
            <a:r>
              <a:rPr lang="fr-FR" sz="2800" dirty="0"/>
              <a:t> forces:</a:t>
            </a:r>
          </a:p>
          <a:p>
            <a:pPr lvl="1"/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Interoperability</a:t>
            </a:r>
            <a:r>
              <a:rPr lang="fr-FR" dirty="0"/>
              <a:t> of Data and Services, </a:t>
            </a:r>
            <a:r>
              <a:rPr lang="fr-FR" dirty="0" err="1"/>
              <a:t>Researcher</a:t>
            </a:r>
            <a:r>
              <a:rPr lang="fr-FR" dirty="0"/>
              <a:t> engagement and adoption, Long </a:t>
            </a:r>
            <a:r>
              <a:rPr lang="fr-FR" dirty="0" err="1"/>
              <a:t>Term</a:t>
            </a:r>
            <a:r>
              <a:rPr lang="fr-FR" dirty="0"/>
              <a:t> Data </a:t>
            </a:r>
            <a:r>
              <a:rPr lang="fr-FR" dirty="0" err="1"/>
              <a:t>Preservation</a:t>
            </a:r>
            <a:endParaRPr lang="fr-FR" dirty="0"/>
          </a:p>
          <a:p>
            <a:r>
              <a:rPr lang="fr-FR" sz="2800" dirty="0"/>
              <a:t> Participation au GT EOSC-France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88E4E3-B0D5-F849-85BC-EDB344D1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6C76FE-6B91-5F4F-8356-2D46BFE95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94" y="5165148"/>
            <a:ext cx="2442685" cy="10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735A2C-2FE0-BE41-8627-C2DA4DFA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71" y="1780719"/>
            <a:ext cx="1761136" cy="10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FE221D-D6AA-904C-924F-602505C65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655" y="4127279"/>
            <a:ext cx="3223385" cy="10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DD08E1-7FF5-3A4C-B978-D0BCD6FCE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44" y="2649949"/>
            <a:ext cx="3828388" cy="1080000"/>
          </a:xfrm>
          <a:prstGeom prst="rect">
            <a:avLst/>
          </a:prstGeom>
        </p:spPr>
      </p:pic>
      <p:pic>
        <p:nvPicPr>
          <p:cNvPr id="11" name="Picture 2" descr="iceberg.jpg">
            <a:extLst>
              <a:ext uri="{FF2B5EF4-FFF2-40B4-BE49-F238E27FC236}">
                <a16:creationId xmlns:a16="http://schemas.microsoft.com/office/drawing/2014/main" id="{87CB3824-895F-AA4B-8B46-C882A3D9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36" y="1712619"/>
            <a:ext cx="3653239" cy="51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5203C1-4D60-1D4B-A963-D284DDAF0788}"/>
              </a:ext>
            </a:extLst>
          </p:cNvPr>
          <p:cNvSpPr/>
          <p:nvPr/>
        </p:nvSpPr>
        <p:spPr>
          <a:xfrm>
            <a:off x="9201522" y="3662518"/>
            <a:ext cx="2233464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Service catalogue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183CCD-4635-B748-9E6E-6F63AFF69850}"/>
              </a:ext>
            </a:extLst>
          </p:cNvPr>
          <p:cNvSpPr/>
          <p:nvPr/>
        </p:nvSpPr>
        <p:spPr>
          <a:xfrm>
            <a:off x="9192344" y="4024651"/>
            <a:ext cx="2233464" cy="883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Authentication</a:t>
            </a:r>
            <a:r>
              <a:rPr lang="fr-FR" dirty="0"/>
              <a:t> and </a:t>
            </a:r>
            <a:r>
              <a:rPr lang="fr-FR" dirty="0" err="1"/>
              <a:t>authorization</a:t>
            </a:r>
            <a:r>
              <a:rPr lang="fr-FR" dirty="0"/>
              <a:t> infrastructure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CE9E7F-ECE6-154F-88D7-338D7E3E7111}"/>
              </a:ext>
            </a:extLst>
          </p:cNvPr>
          <p:cNvSpPr/>
          <p:nvPr/>
        </p:nvSpPr>
        <p:spPr>
          <a:xfrm>
            <a:off x="9192344" y="4985023"/>
            <a:ext cx="2233464" cy="52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Interoperable</a:t>
            </a:r>
            <a:r>
              <a:rPr lang="fr-FR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393307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8F6CD-C3E4-404D-848A-13BA4EA9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travail intégré dans EGI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D64079-9EE7-FA4F-AC0A-38C491DF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4" y="2067339"/>
            <a:ext cx="4925023" cy="4303300"/>
          </a:xfrm>
        </p:spPr>
        <p:txBody>
          <a:bodyPr/>
          <a:lstStyle/>
          <a:p>
            <a:r>
              <a:rPr lang="fr-FR" dirty="0"/>
              <a:t>Acteur de la définition de la stratégie d’EGI</a:t>
            </a:r>
          </a:p>
          <a:p>
            <a:r>
              <a:rPr lang="fr-FR" dirty="0"/>
              <a:t>Préparation à l’évolution des financements de la Commission Européenne</a:t>
            </a:r>
          </a:p>
          <a:p>
            <a:pPr lvl="1"/>
            <a:r>
              <a:rPr lang="fr-FR" dirty="0"/>
              <a:t>Recours généralisé à des appels d’offres et marchés publics (</a:t>
            </a:r>
            <a:r>
              <a:rPr lang="fr-FR" dirty="0" err="1"/>
              <a:t>procurement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CC0A39-AD98-FE41-97B7-46FA75FD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5" name="Google Shape;438;g1014f541d64_1_1180">
            <a:extLst>
              <a:ext uri="{FF2B5EF4-FFF2-40B4-BE49-F238E27FC236}">
                <a16:creationId xmlns:a16="http://schemas.microsoft.com/office/drawing/2014/main" id="{03D6998D-1EA8-B64B-88ED-E4E66F43C2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8774" y="3462501"/>
            <a:ext cx="6055898" cy="3370375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A0C8259-F115-874A-8272-E90433DE338C}"/>
              </a:ext>
            </a:extLst>
          </p:cNvPr>
          <p:cNvSpPr txBox="1"/>
          <p:nvPr/>
        </p:nvSpPr>
        <p:spPr>
          <a:xfrm>
            <a:off x="5068957" y="1700213"/>
            <a:ext cx="7075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● SO1: </a:t>
            </a:r>
            <a:r>
              <a:rPr lang="fr-FR" dirty="0" err="1"/>
              <a:t>Federated</a:t>
            </a:r>
            <a:r>
              <a:rPr lang="fr-FR" dirty="0"/>
              <a:t> </a:t>
            </a:r>
            <a:r>
              <a:rPr lang="fr-FR" dirty="0" err="1"/>
              <a:t>compute</a:t>
            </a:r>
            <a:r>
              <a:rPr lang="fr-FR" dirty="0"/>
              <a:t> continuum</a:t>
            </a:r>
          </a:p>
          <a:p>
            <a:r>
              <a:rPr lang="fr-FR" dirty="0"/>
              <a:t>● SO2: </a:t>
            </a:r>
            <a:r>
              <a:rPr lang="fr-FR" dirty="0" err="1"/>
              <a:t>Federated</a:t>
            </a:r>
            <a:r>
              <a:rPr lang="fr-FR" dirty="0"/>
              <a:t> Data </a:t>
            </a:r>
            <a:r>
              <a:rPr lang="fr-FR" dirty="0" err="1"/>
              <a:t>Lakes</a:t>
            </a:r>
            <a:r>
              <a:rPr lang="fr-FR" dirty="0"/>
              <a:t> and </a:t>
            </a:r>
            <a:r>
              <a:rPr lang="fr-FR" dirty="0" err="1"/>
              <a:t>repositories</a:t>
            </a:r>
            <a:endParaRPr lang="fr-FR" dirty="0"/>
          </a:p>
          <a:p>
            <a:r>
              <a:rPr lang="fr-FR" dirty="0"/>
              <a:t>● SO3: Data </a:t>
            </a:r>
            <a:r>
              <a:rPr lang="fr-FR" dirty="0" err="1"/>
              <a:t>analytics</a:t>
            </a:r>
            <a:r>
              <a:rPr lang="fr-FR" dirty="0"/>
              <a:t> and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</a:t>
            </a:r>
            <a:r>
              <a:rPr lang="fr-FR" dirty="0" err="1"/>
              <a:t>including</a:t>
            </a:r>
            <a:r>
              <a:rPr lang="fr-FR" dirty="0"/>
              <a:t> AI</a:t>
            </a:r>
          </a:p>
          <a:p>
            <a:r>
              <a:rPr lang="fr-FR" dirty="0"/>
              <a:t>● SO4: Professional support and </a:t>
            </a:r>
            <a:r>
              <a:rPr lang="fr-FR" dirty="0" err="1"/>
              <a:t>consultancy</a:t>
            </a:r>
            <a:endParaRPr lang="fr-FR" dirty="0"/>
          </a:p>
          <a:p>
            <a:r>
              <a:rPr lang="fr-FR" dirty="0"/>
              <a:t>● SO5: Investigation of a </a:t>
            </a:r>
            <a:r>
              <a:rPr lang="fr-FR" dirty="0" err="1"/>
              <a:t>trusted</a:t>
            </a:r>
            <a:r>
              <a:rPr lang="fr-FR" dirty="0"/>
              <a:t> </a:t>
            </a:r>
            <a:r>
              <a:rPr lang="fr-FR" dirty="0" err="1"/>
              <a:t>compute</a:t>
            </a:r>
            <a:r>
              <a:rPr lang="fr-FR" dirty="0"/>
              <a:t> </a:t>
            </a:r>
            <a:r>
              <a:rPr lang="fr-FR" dirty="0" err="1"/>
              <a:t>platform</a:t>
            </a:r>
            <a:r>
              <a:rPr lang="fr-FR" dirty="0"/>
              <a:t> for sensitive data </a:t>
            </a:r>
            <a:r>
              <a:rPr lang="fr-FR" dirty="0" err="1"/>
              <a:t>processing</a:t>
            </a:r>
            <a:r>
              <a:rPr lang="fr-FR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1281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C0A1-308B-5048-AED6-3D901F485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C87ED4-E099-534F-90C2-9AD98947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3" y="2543197"/>
            <a:ext cx="11904133" cy="4525963"/>
          </a:xfrm>
        </p:spPr>
        <p:txBody>
          <a:bodyPr/>
          <a:lstStyle/>
          <a:p>
            <a:r>
              <a:rPr lang="fr-FR" sz="2800" dirty="0"/>
              <a:t>Depuis plus de 10 ans, France Grilles travaille pour et avec les communautés d’utilisateurs </a:t>
            </a:r>
          </a:p>
          <a:p>
            <a:pPr lvl="1"/>
            <a:r>
              <a:rPr lang="fr-FR" dirty="0"/>
              <a:t>En collaboration avec l’ensemble des acteurs de l’écosystème</a:t>
            </a:r>
          </a:p>
          <a:p>
            <a:r>
              <a:rPr lang="fr-FR" sz="2800" dirty="0"/>
              <a:t>La vision a évolué d’une infrastructure « colonne vertébrale » à un travail collaboratif </a:t>
            </a:r>
          </a:p>
          <a:p>
            <a:pPr lvl="1"/>
            <a:r>
              <a:rPr lang="fr-FR" sz="2400" dirty="0"/>
              <a:t>avec les communautés scientifiques  pour mutualiser des ressources et des solutions techniques </a:t>
            </a:r>
          </a:p>
          <a:p>
            <a:pPr lvl="1"/>
            <a:r>
              <a:rPr lang="fr-FR" sz="2400" dirty="0"/>
              <a:t>Avec les </a:t>
            </a:r>
            <a:r>
              <a:rPr lang="fr-FR" sz="2400" dirty="0" err="1"/>
              <a:t>mesocentres</a:t>
            </a:r>
            <a:r>
              <a:rPr lang="fr-FR" sz="2400" dirty="0"/>
              <a:t> et la communauté de recherche en informatique pour faire évoluer l’offre de services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CFF51-22B4-EA46-B128-95657F0D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6A99D3-3B71-B541-B87A-F0A4FF172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92"/>
            <a:ext cx="12192000" cy="24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ECDB4-C346-E34A-9F89-1C7B37D0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5BE23D-028F-B142-BE06-CFFD7CD6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844677"/>
            <a:ext cx="5425592" cy="2768888"/>
          </a:xfrm>
        </p:spPr>
        <p:txBody>
          <a:bodyPr/>
          <a:lstStyle/>
          <a:p>
            <a:r>
              <a:rPr lang="fr-FR" sz="2800" dirty="0">
                <a:solidFill>
                  <a:srgbClr val="00B0F0"/>
                </a:solidFill>
                <a:latin typeface="+mj-lt"/>
              </a:rPr>
              <a:t>France Grilles est venu structurer une offre de services de calculs à haut débit sur une infrastructure distribuée</a:t>
            </a:r>
          </a:p>
          <a:p>
            <a:r>
              <a:rPr lang="fr-FR" sz="2800" dirty="0">
                <a:solidFill>
                  <a:srgbClr val="00B0F0"/>
                </a:solidFill>
                <a:latin typeface="+mj-lt"/>
                <a:ea typeface="ＭＳ Ｐゴシック" pitchFamily="2"/>
                <a:cs typeface="Lohit Devanagari" pitchFamily="2"/>
              </a:rPr>
              <a:t>1300 millions d’heures CPU moissonnées par les utilisateurs français depuis 2014 hors de France</a:t>
            </a:r>
          </a:p>
          <a:p>
            <a:endParaRPr lang="fr-FR" sz="2800" dirty="0">
              <a:solidFill>
                <a:srgbClr val="00B0F0"/>
              </a:solidFill>
              <a:latin typeface="+mj-lt"/>
            </a:endParaRPr>
          </a:p>
          <a:p>
            <a:endParaRPr lang="fr-FR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3FFF2A-4B4E-074F-A9CA-5B1BDF2F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383E27-1018-2441-AE20-ECE91025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645" y="1806575"/>
            <a:ext cx="6305550" cy="47910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481959-6041-4147-975B-12C58EE04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2" y="5143500"/>
            <a:ext cx="1254125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69A3C-EF4C-FC47-A272-16D6FC32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E88618-9E7A-8F44-8132-3AFA5377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D8D043-9643-EC4F-B814-932A994E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1" y="1895476"/>
            <a:ext cx="9155938" cy="3886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1B17B09-4273-D94B-8FB8-B996B8D0A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149" y="5650283"/>
            <a:ext cx="8430206" cy="1078760"/>
          </a:xfrm>
        </p:spPr>
        <p:txBody>
          <a:bodyPr/>
          <a:lstStyle/>
          <a:p>
            <a:pPr marL="0" indent="0" algn="ctr">
              <a:buNone/>
            </a:pPr>
            <a:r>
              <a:rPr lang="fr-FR" sz="6000" dirty="0"/>
              <a:t>Merci aux JCAD 2021</a:t>
            </a:r>
          </a:p>
        </p:txBody>
      </p:sp>
    </p:spTree>
    <p:extLst>
      <p:ext uri="{BB962C8B-B14F-4D97-AF65-F5344CB8AC3E}">
        <p14:creationId xmlns:p14="http://schemas.microsoft.com/office/powerpoint/2010/main" val="179229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027D2-1CC3-5441-85C2-41589A6A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Structuration mise en place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E3EE0-416F-4945-9D9C-BDBECDCE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4" y="1844676"/>
            <a:ext cx="6212261" cy="4525963"/>
          </a:xfrm>
        </p:spPr>
        <p:txBody>
          <a:bodyPr/>
          <a:lstStyle/>
          <a:p>
            <a:r>
              <a:rPr lang="fr-FR" dirty="0"/>
              <a:t>National: création d’un Groupement d’Intérêt Scientifique</a:t>
            </a:r>
          </a:p>
          <a:p>
            <a:pPr lvl="1"/>
            <a:r>
              <a:rPr lang="fr-FR" dirty="0"/>
              <a:t>Partenaires: CEA, CNRS, CPU, INRAE, INRIA, INSERM, MESRI, RENATER</a:t>
            </a:r>
          </a:p>
          <a:p>
            <a:r>
              <a:rPr lang="fr-FR" dirty="0"/>
              <a:t>Européenne: création de la fondation EGI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6AC37C-9F0E-9940-AB11-F657D0B7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7" name="Google Shape;164;g1014f541d64_1_518">
            <a:extLst>
              <a:ext uri="{FF2B5EF4-FFF2-40B4-BE49-F238E27FC236}">
                <a16:creationId xmlns:a16="http://schemas.microsoft.com/office/drawing/2014/main" id="{D7D2A771-1F4B-0348-A8FA-714B2FED21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7422" y="1844676"/>
            <a:ext cx="5067250" cy="4431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9392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241F4-75BA-654D-A6DE-FAF14511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souvenirs de 2010…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2B56C-E400-D44F-BE50-9748BF7A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E15C9F-EB0C-3F41-97D0-90CD6A874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101" y="1834387"/>
            <a:ext cx="3652174" cy="25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294361-5288-3A44-81D8-85231B08D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48" y="3903168"/>
            <a:ext cx="3774561" cy="252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586A45-804F-F747-8F18-E6388BF77507}"/>
              </a:ext>
            </a:extLst>
          </p:cNvPr>
          <p:cNvSpPr txBox="1"/>
          <p:nvPr/>
        </p:nvSpPr>
        <p:spPr>
          <a:xfrm>
            <a:off x="3251998" y="6053836"/>
            <a:ext cx="230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Credit</a:t>
            </a:r>
            <a:r>
              <a:rPr lang="fr-FR" dirty="0">
                <a:solidFill>
                  <a:schemeClr val="bg1"/>
                </a:solidFill>
              </a:rPr>
              <a:t>: Matt Buchanan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CB2DA6-AD2F-264E-93A0-831A42CEC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77" y="1834387"/>
            <a:ext cx="2450000" cy="25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B8E2BA-F82B-3B45-A057-08A5AE46F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34" y="1834387"/>
            <a:ext cx="2450000" cy="25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7176A7-C59E-0747-B343-0E5BA751B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523" y="3903168"/>
            <a:ext cx="245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54F9F-50C5-E247-B530-1C805866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 1: évolution des technologies et des sites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18765-B2DE-EF49-9DEA-7DB2DCB1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761548"/>
            <a:ext cx="6630938" cy="4525963"/>
          </a:xfrm>
        </p:spPr>
        <p:txBody>
          <a:bodyPr/>
          <a:lstStyle/>
          <a:p>
            <a:r>
              <a:rPr lang="fr-FR" dirty="0"/>
              <a:t>De la grille à la fédération de </a:t>
            </a:r>
            <a:r>
              <a:rPr lang="fr-FR" dirty="0" err="1"/>
              <a:t>clouds</a:t>
            </a:r>
            <a:endParaRPr lang="fr-FR" dirty="0"/>
          </a:p>
          <a:p>
            <a:pPr lvl="1"/>
            <a:r>
              <a:rPr lang="fr-FR" dirty="0"/>
              <a:t>22000 processeurs</a:t>
            </a:r>
          </a:p>
          <a:p>
            <a:pPr lvl="1"/>
            <a:r>
              <a:rPr lang="fr-FR" dirty="0"/>
              <a:t>2 sites dans EGI</a:t>
            </a:r>
          </a:p>
          <a:p>
            <a:r>
              <a:rPr lang="fr-FR" dirty="0"/>
              <a:t>Rassemblement de</a:t>
            </a:r>
          </a:p>
          <a:p>
            <a:pPr lvl="1"/>
            <a:r>
              <a:rPr lang="fr-FR" dirty="0" err="1"/>
              <a:t>Mésocentres</a:t>
            </a:r>
            <a:endParaRPr lang="fr-FR" dirty="0"/>
          </a:p>
          <a:p>
            <a:pPr lvl="1"/>
            <a:r>
              <a:rPr lang="fr-FR" dirty="0"/>
              <a:t>Laboratoires (INS2I, IN2P3)</a:t>
            </a:r>
          </a:p>
          <a:p>
            <a:r>
              <a:rPr lang="fr-FR" dirty="0"/>
              <a:t>Stabilité technologique</a:t>
            </a:r>
          </a:p>
          <a:p>
            <a:pPr lvl="1"/>
            <a:r>
              <a:rPr lang="fr-FR" dirty="0" err="1"/>
              <a:t>Openstack</a:t>
            </a:r>
            <a:endParaRPr lang="fr-FR" dirty="0"/>
          </a:p>
          <a:p>
            <a:r>
              <a:rPr lang="fr-FR" dirty="0"/>
              <a:t>Usage annuel en croissance de 40%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A326C3-AE09-7F45-ACCF-37DEE2F6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FCAB09-D6EA-A145-AE91-09244D146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17" y="1746683"/>
            <a:ext cx="5505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3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14f541d64_1_6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r>
              <a:rPr lang="fr-FR"/>
              <a:t>EGI Federation – Usage trends 2021</a:t>
            </a:r>
            <a:endParaRPr/>
          </a:p>
        </p:txBody>
      </p:sp>
      <p:grpSp>
        <p:nvGrpSpPr>
          <p:cNvPr id="227" name="Google Shape;227;g1014f541d64_1_661"/>
          <p:cNvGrpSpPr/>
          <p:nvPr/>
        </p:nvGrpSpPr>
        <p:grpSpPr>
          <a:xfrm>
            <a:off x="2575110" y="4439140"/>
            <a:ext cx="6811513" cy="2033451"/>
            <a:chOff x="975866" y="443590"/>
            <a:chExt cx="4144265" cy="1218900"/>
          </a:xfrm>
        </p:grpSpPr>
        <p:sp>
          <p:nvSpPr>
            <p:cNvPr id="228" name="Google Shape;228;g1014f541d64_1_661"/>
            <p:cNvSpPr/>
            <p:nvPr/>
          </p:nvSpPr>
          <p:spPr>
            <a:xfrm>
              <a:off x="975866" y="443590"/>
              <a:ext cx="1218900" cy="1218900"/>
            </a:xfrm>
            <a:prstGeom prst="ellipse">
              <a:avLst/>
            </a:prstGeom>
            <a:solidFill>
              <a:srgbClr val="B1F512">
                <a:alpha val="48630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22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1014f541d64_1_661"/>
            <p:cNvSpPr txBox="1"/>
            <p:nvPr/>
          </p:nvSpPr>
          <p:spPr>
            <a:xfrm>
              <a:off x="1154370" y="622094"/>
              <a:ext cx="861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433" tIns="18600" rIns="89433" bIns="18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HTC: 5.2 Billion CPU h/year</a:t>
              </a:r>
              <a:endParaRPr sz="22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1014f541d64_1_661"/>
            <p:cNvSpPr/>
            <p:nvPr/>
          </p:nvSpPr>
          <p:spPr>
            <a:xfrm>
              <a:off x="1950987" y="443590"/>
              <a:ext cx="1218900" cy="1218900"/>
            </a:xfrm>
            <a:prstGeom prst="ellipse">
              <a:avLst/>
            </a:prstGeom>
            <a:solidFill>
              <a:srgbClr val="44EC25">
                <a:alpha val="48630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22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1014f541d64_1_661"/>
            <p:cNvSpPr txBox="1"/>
            <p:nvPr/>
          </p:nvSpPr>
          <p:spPr>
            <a:xfrm>
              <a:off x="2129491" y="622094"/>
              <a:ext cx="861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433" tIns="18600" rIns="89433" bIns="18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HTC</a:t>
              </a:r>
              <a:endParaRPr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+24%/year </a:t>
              </a:r>
              <a:endParaRPr sz="2267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1014f541d64_1_661"/>
            <p:cNvSpPr/>
            <p:nvPr/>
          </p:nvSpPr>
          <p:spPr>
            <a:xfrm>
              <a:off x="2926109" y="443590"/>
              <a:ext cx="1218900" cy="1218900"/>
            </a:xfrm>
            <a:prstGeom prst="ellipse">
              <a:avLst/>
            </a:prstGeom>
            <a:solidFill>
              <a:srgbClr val="38E37A">
                <a:alpha val="48630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22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1014f541d64_1_661"/>
            <p:cNvSpPr txBox="1"/>
            <p:nvPr/>
          </p:nvSpPr>
          <p:spPr>
            <a:xfrm>
              <a:off x="3104613" y="622094"/>
              <a:ext cx="861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433" tIns="18600" rIns="89433" bIns="18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Cloud:  43 Million CPU h/year</a:t>
              </a:r>
              <a:endParaRPr sz="22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1014f541d64_1_661"/>
            <p:cNvSpPr/>
            <p:nvPr/>
          </p:nvSpPr>
          <p:spPr>
            <a:xfrm>
              <a:off x="3901231" y="443590"/>
              <a:ext cx="1218900" cy="1218900"/>
            </a:xfrm>
            <a:prstGeom prst="ellipse">
              <a:avLst/>
            </a:prstGeom>
            <a:solidFill>
              <a:srgbClr val="49DCD1">
                <a:alpha val="48630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22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1014f541d64_1_661"/>
            <p:cNvSpPr txBox="1"/>
            <p:nvPr/>
          </p:nvSpPr>
          <p:spPr>
            <a:xfrm>
              <a:off x="4079735" y="622094"/>
              <a:ext cx="861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433" tIns="18600" rIns="89433" bIns="18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Cloud</a:t>
              </a:r>
              <a:endParaRPr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fr-FR" sz="1867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1867" b="1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+60%/year</a:t>
              </a:r>
              <a:endParaRPr sz="2267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6" name="Google Shape;236;g1014f541d64_1_66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3991" y="5346296"/>
            <a:ext cx="1580740" cy="4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014f541d64_1_66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9067" y="5882298"/>
            <a:ext cx="1825397" cy="45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014f541d64_1_661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3593" y="5315671"/>
            <a:ext cx="993424" cy="49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014f541d64_1_6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9067" y="4907628"/>
            <a:ext cx="1399824" cy="3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014f541d64_1_66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34" y="6431802"/>
            <a:ext cx="1984023" cy="4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014f541d64_1_661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9143" y="4668121"/>
            <a:ext cx="926419" cy="89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014f541d64_1_661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34" y="5493480"/>
            <a:ext cx="1791356" cy="89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014f541d64_1_661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149" y="4866936"/>
            <a:ext cx="993424" cy="49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014f541d64_1_66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734" y="1865867"/>
            <a:ext cx="6053333" cy="226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014f541d64_1_66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48395" y="1869633"/>
            <a:ext cx="6161139" cy="226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91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2FC836-1037-2642-8A6E-027638B9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 2: émergence d’un besoin de fédérer les ressources de stockage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19A1E9-2A42-BE40-B660-5C64A9AC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0F6DE1-6A36-6F40-9B76-72B63B241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82" y="1816122"/>
            <a:ext cx="4946764" cy="4807361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C1F3E29-0571-B248-AA7E-5A2C0A96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761548"/>
            <a:ext cx="6630938" cy="4525963"/>
          </a:xfrm>
        </p:spPr>
        <p:txBody>
          <a:bodyPr/>
          <a:lstStyle/>
          <a:p>
            <a:r>
              <a:rPr lang="fr-FR" dirty="0"/>
              <a:t>Infrastructure multi-organismes</a:t>
            </a:r>
          </a:p>
          <a:p>
            <a:pPr lvl="1"/>
            <a:r>
              <a:rPr lang="fr-FR" dirty="0"/>
              <a:t>CNRS, INRAE &amp; Universités</a:t>
            </a:r>
          </a:p>
          <a:p>
            <a:r>
              <a:rPr lang="fr-FR" dirty="0"/>
              <a:t>Interface basée sur </a:t>
            </a:r>
            <a:r>
              <a:rPr lang="fr-FR" dirty="0" err="1"/>
              <a:t>iRODS</a:t>
            </a:r>
            <a:r>
              <a:rPr lang="fr-FR" dirty="0"/>
              <a:t> entre les calculs et les entrepôts de données</a:t>
            </a:r>
          </a:p>
          <a:p>
            <a:pPr lvl="1"/>
            <a:r>
              <a:rPr lang="fr-FR" dirty="0"/>
              <a:t>Synchronisation avec les entrepôts de données (</a:t>
            </a:r>
            <a:r>
              <a:rPr lang="fr-FR" dirty="0" err="1"/>
              <a:t>DataVerse</a:t>
            </a:r>
            <a:r>
              <a:rPr lang="fr-FR" dirty="0"/>
              <a:t>…)</a:t>
            </a:r>
          </a:p>
          <a:p>
            <a:pPr lvl="1"/>
            <a:r>
              <a:rPr lang="fr-FR" dirty="0"/>
              <a:t>Intégration des workflows de données</a:t>
            </a:r>
          </a:p>
        </p:txBody>
      </p:sp>
    </p:spTree>
    <p:extLst>
      <p:ext uri="{BB962C8B-B14F-4D97-AF65-F5344CB8AC3E}">
        <p14:creationId xmlns:p14="http://schemas.microsoft.com/office/powerpoint/2010/main" val="240541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3931D-03FD-074F-A1DB-4BC82D61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 3: évolution des usages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8FB5D4-0F0F-BE4D-B2A7-0BF70867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5" y="1844676"/>
            <a:ext cx="4241030" cy="4525963"/>
          </a:xfrm>
        </p:spPr>
        <p:txBody>
          <a:bodyPr/>
          <a:lstStyle/>
          <a:p>
            <a:r>
              <a:rPr lang="fr-FR" dirty="0"/>
              <a:t>2010: &gt;1000 titulaires de certificats </a:t>
            </a:r>
            <a:r>
              <a:rPr lang="fr-FR" dirty="0" err="1"/>
              <a:t>Grid</a:t>
            </a:r>
            <a:r>
              <a:rPr lang="fr-FR" dirty="0"/>
              <a:t>-Fr</a:t>
            </a:r>
          </a:p>
          <a:p>
            <a:r>
              <a:rPr lang="fr-FR" dirty="0"/>
              <a:t>2021:</a:t>
            </a:r>
          </a:p>
          <a:p>
            <a:pPr lvl="1"/>
            <a:r>
              <a:rPr lang="fr-FR" dirty="0"/>
              <a:t>500 titulaires de certificats</a:t>
            </a:r>
          </a:p>
          <a:p>
            <a:pPr lvl="1"/>
            <a:r>
              <a:rPr lang="fr-FR" dirty="0"/>
              <a:t>1000 utilisateurs de cloud</a:t>
            </a:r>
          </a:p>
          <a:p>
            <a:pPr lvl="1"/>
            <a:r>
              <a:rPr lang="fr-FR" dirty="0"/>
              <a:t>&gt;1000 utilisateurs via des portails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77127A-12C4-5F40-AC08-F52EED96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752F23-1A4F-2343-AE07-49A5A846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52" y="2225359"/>
            <a:ext cx="751332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014f541d64_1_6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01" y="2144678"/>
            <a:ext cx="3594100" cy="2603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g1014f541d64_1_6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269" y="2144669"/>
            <a:ext cx="3925484" cy="2603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g1014f541d64_1_6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9534" y="2144667"/>
            <a:ext cx="3730789" cy="2603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g1014f541d64_1_645"/>
          <p:cNvSpPr txBox="1"/>
          <p:nvPr/>
        </p:nvSpPr>
        <p:spPr>
          <a:xfrm>
            <a:off x="433433" y="3736600"/>
            <a:ext cx="2280800" cy="943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3400"/>
            </a:pPr>
            <a:r>
              <a:rPr lang="fr-FR" sz="4533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&gt; 77,000</a:t>
            </a:r>
            <a:endParaRPr sz="4533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1014f541d64_1_645"/>
          <p:cNvSpPr txBox="1"/>
          <p:nvPr/>
        </p:nvSpPr>
        <p:spPr>
          <a:xfrm>
            <a:off x="8377167" y="3253401"/>
            <a:ext cx="2280800" cy="943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3400"/>
            </a:pPr>
            <a:r>
              <a:rPr lang="fr-FR" sz="4533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&gt; 1680</a:t>
            </a:r>
            <a:endParaRPr sz="4533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1014f541d64_1_645"/>
          <p:cNvSpPr txBox="1"/>
          <p:nvPr/>
        </p:nvSpPr>
        <p:spPr>
          <a:xfrm>
            <a:off x="292867" y="5392034"/>
            <a:ext cx="93164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fr-FR"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+8.6% annual increase of active users!</a:t>
            </a:r>
            <a:endParaRPr sz="2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g1014f541d64_1_6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3093" y="4896626"/>
            <a:ext cx="1507233" cy="59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13343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ncegrilles_utilisateurs-copi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1511</Words>
  <Application>Microsoft Macintosh PowerPoint</Application>
  <PresentationFormat>Grand écran</PresentationFormat>
  <Paragraphs>181</Paragraphs>
  <Slides>20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Cambria</vt:lpstr>
      <vt:lpstr>Courier New</vt:lpstr>
      <vt:lpstr>Lohit Devanagari</vt:lpstr>
      <vt:lpstr>Noto Sans Symbols</vt:lpstr>
      <vt:lpstr>Times New Roman</vt:lpstr>
      <vt:lpstr>CONTENT</vt:lpstr>
      <vt:lpstr>francegrilles_utilisateurs-copie2</vt:lpstr>
      <vt:lpstr>France Grilles : 10 ans de services aux utilisateurs Vincent Breton  1, Laurent Caillat-Valet  2, Sorina Camarasu-Pop  3, Cyril L'orphelin  2, Gilles Mathieu  4, Jérôme Pansanel  5, Geneviève Romier  2 1 : Laboratoire de Physique de Clermont, CNRS IN2P3, Université Clermont Auvergne 2 : Centre de Calcul de l'N2P3, IN2P3, CNRS 3 : CREATIS, Univ. Lyon, INSA‐Lyon, Université Claude Bernard Lyon 1, UJM-Saint Etienne, CNRS, Inserm 4 : DSI, INSERM 5 : Institut Pluridisciplinaire Hubert Curien  (IPHC), CNRS, Université de Strasbourg </vt:lpstr>
      <vt:lpstr>Introduction</vt:lpstr>
      <vt:lpstr>Structuration mise en place</vt:lpstr>
      <vt:lpstr>Quelques souvenirs de 2010…</vt:lpstr>
      <vt:lpstr>Constat 1: évolution des technologies et des sites</vt:lpstr>
      <vt:lpstr>EGI Federation – Usage trends 2021</vt:lpstr>
      <vt:lpstr>Constat 2: émergence d’un besoin de fédérer les ressources de stockage</vt:lpstr>
      <vt:lpstr>Constat 3: évolution des usages</vt:lpstr>
      <vt:lpstr>Présentation PowerPoint</vt:lpstr>
      <vt:lpstr>Présentation PowerPoint</vt:lpstr>
      <vt:lpstr>Constat 4: évolution du modèle collaboratif</vt:lpstr>
      <vt:lpstr>France Grilles partenaire des Equipex+</vt:lpstr>
      <vt:lpstr>France Grilles à l’heure de la transition numérique</vt:lpstr>
      <vt:lpstr>France Grilles en 2021, ce sont des services opérationnels</vt:lpstr>
      <vt:lpstr>2021: enquête sur les rôles importants de France Grilles</vt:lpstr>
      <vt:lpstr>Enquête 2021: les nouveaux services à développer</vt:lpstr>
      <vt:lpstr>Un travail au service de la construction d’EOSC</vt:lpstr>
      <vt:lpstr>Un travail intégré dans EGI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54</cp:revision>
  <dcterms:created xsi:type="dcterms:W3CDTF">2021-12-13T14:45:23Z</dcterms:created>
  <dcterms:modified xsi:type="dcterms:W3CDTF">2021-12-15T06:06:28Z</dcterms:modified>
</cp:coreProperties>
</file>