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57" r:id="rId5"/>
    <p:sldId id="263" r:id="rId6"/>
    <p:sldId id="256"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3" autoAdjust="0"/>
    <p:restoredTop sz="94660"/>
  </p:normalViewPr>
  <p:slideViewPr>
    <p:cSldViewPr snapToGrid="0">
      <p:cViewPr varScale="1">
        <p:scale>
          <a:sx n="77" d="100"/>
          <a:sy n="77" d="100"/>
        </p:scale>
        <p:origin x="72" y="1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5609-B56E-4064-BD58-59B6D0A277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30826B9C-66A3-4754-A4EF-88E103C0D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7139FFFE-1E9D-4899-8BAC-F3BC21F66B7D}"/>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2C6B5E5C-A130-46A5-BE57-9AB6B49C614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79A5BBD-1C6A-4DE8-AB25-C1514913CC36}"/>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333311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BD513-0150-4498-B6DF-4D40B23EBA74}"/>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FA4D6D61-613C-4931-944F-BE88A08B7E0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E53DADD-2A31-46C5-8AC0-8D7AE1981A54}"/>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4B4BFC9E-B6FA-4B1C-A25E-8FAFDED0EB4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1A599C8-1CCE-431C-A4E5-378DAC613DA1}"/>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104853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5F3A57-579D-44DF-AD6B-F19B331B3F9C}"/>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DD9DC4A0-7E81-44A8-BB37-2413C5ADCF0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2CF94AC-BFBB-4AF1-A222-AD9BF991B803}"/>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E985819E-D748-40FE-BD19-16DB6595A16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007513B0-B431-437C-BACB-D141D5EC2CBB}"/>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202102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91F66-4980-45C1-8489-DE2E95EC0458}"/>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65B446D3-4DBE-4C34-8CC6-A2E810358BB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C6CBBCD-5729-438D-9473-AE975CD6A6D0}"/>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0CDE37A6-B215-49C2-BC20-0DC5213D6CC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0EA0A36-B89E-4830-96CC-305D7D50713E}"/>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76360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FC95F-E374-46E5-911F-6C844108DFE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4BFEE745-6EF5-4B82-BFF6-CD36594C0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298CB34-E547-4C8F-B2C5-25C33D21FAB2}"/>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889E8E88-74A4-4725-8DD3-3AEC05B84B9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8FBB6F3-BECC-4945-A64D-6FAE18095851}"/>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255515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B0109-A3DA-43FC-B2B8-FA7C56A592B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734AD7A-04C5-4284-B58E-6A68B9CF6C1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275CC6C8-4E8D-4E8E-A039-060CD1D48A3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80C140C0-D3A3-40D4-B207-E7A6AA99D664}"/>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6" name="Espace réservé du pied de page 5">
            <a:extLst>
              <a:ext uri="{FF2B5EF4-FFF2-40B4-BE49-F238E27FC236}">
                <a16:creationId xmlns:a16="http://schemas.microsoft.com/office/drawing/2014/main" id="{A2A236DA-E55B-45B7-AC27-9F6CD531AB4E}"/>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FFD58101-8E18-499D-AABA-0915787EB815}"/>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131908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66B6D-515A-499F-8548-51F2EDD7B2EE}"/>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6528A8A-042D-44B4-B198-53BFB4E6E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1B233AA-8C3F-41B5-9F85-ED47571B524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49CD6310-83CC-4CE4-9271-9426433B9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0827763-3E99-474B-8608-60B7AAC51C3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F8097C07-6DB4-43F7-AB4B-8B9A735BD740}"/>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8" name="Espace réservé du pied de page 7">
            <a:extLst>
              <a:ext uri="{FF2B5EF4-FFF2-40B4-BE49-F238E27FC236}">
                <a16:creationId xmlns:a16="http://schemas.microsoft.com/office/drawing/2014/main" id="{3BD07D28-4EC0-4865-9E17-EC3993B4B973}"/>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13A64C02-0ACB-4078-8D19-A3BD29417E38}"/>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246286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46139-3BFC-4F35-8699-4DE0D8E6CA03}"/>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C457B4A8-2793-46CB-899B-18CD9014E87D}"/>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4" name="Espace réservé du pied de page 3">
            <a:extLst>
              <a:ext uri="{FF2B5EF4-FFF2-40B4-BE49-F238E27FC236}">
                <a16:creationId xmlns:a16="http://schemas.microsoft.com/office/drawing/2014/main" id="{35B6111C-3C03-40ED-B5E6-AA52F87C1B97}"/>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2E4AA4D8-856F-4C8F-953A-369F37F8F119}"/>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288570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6FEDB3-8A72-45A7-8AC7-73D8B8E47F80}"/>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3" name="Espace réservé du pied de page 2">
            <a:extLst>
              <a:ext uri="{FF2B5EF4-FFF2-40B4-BE49-F238E27FC236}">
                <a16:creationId xmlns:a16="http://schemas.microsoft.com/office/drawing/2014/main" id="{182567FE-5BED-4BC5-A4E2-76B744B67190}"/>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06E4CE9F-D0D0-4A00-B5B4-8901D4BF9435}"/>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59510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7535-28C0-429C-A365-EED23A5CAA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54412E3-EA5D-4180-9CFD-9054E8AA9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3F953025-0D89-4542-90E0-4165535A2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EF7E20-F51A-4FA0-8150-35FC72E6B4FF}"/>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6" name="Espace réservé du pied de page 5">
            <a:extLst>
              <a:ext uri="{FF2B5EF4-FFF2-40B4-BE49-F238E27FC236}">
                <a16:creationId xmlns:a16="http://schemas.microsoft.com/office/drawing/2014/main" id="{6137BBA4-9DD1-4FC1-99DB-8C5888C436EE}"/>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6092177-F5FE-4E8F-A741-EA851B3F080D}"/>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57122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0D524-8B00-448C-A6C2-C5C259F92E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DA09213E-555A-4F97-A75C-2A8F72149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C0540DF-2B23-43DD-AE21-30A5FA72F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D57CD89-5F86-4DB9-832E-DE3C62A35B84}"/>
              </a:ext>
            </a:extLst>
          </p:cNvPr>
          <p:cNvSpPr>
            <a:spLocks noGrp="1"/>
          </p:cNvSpPr>
          <p:nvPr>
            <p:ph type="dt" sz="half" idx="10"/>
          </p:nvPr>
        </p:nvSpPr>
        <p:spPr/>
        <p:txBody>
          <a:bodyPr/>
          <a:lstStyle/>
          <a:p>
            <a:fld id="{2C8AEDD6-BC9B-4C73-8579-AF64E34C2F45}" type="datetimeFigureOut">
              <a:rPr lang="en-GB" smtClean="0"/>
              <a:t>13/12/2021</a:t>
            </a:fld>
            <a:endParaRPr lang="en-GB"/>
          </a:p>
        </p:txBody>
      </p:sp>
      <p:sp>
        <p:nvSpPr>
          <p:cNvPr id="6" name="Espace réservé du pied de page 5">
            <a:extLst>
              <a:ext uri="{FF2B5EF4-FFF2-40B4-BE49-F238E27FC236}">
                <a16:creationId xmlns:a16="http://schemas.microsoft.com/office/drawing/2014/main" id="{A342B351-06E2-4F75-A96F-E6475D28102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F44A6F86-A53C-479C-A414-439203C7AF1A}"/>
              </a:ext>
            </a:extLst>
          </p:cNvPr>
          <p:cNvSpPr>
            <a:spLocks noGrp="1"/>
          </p:cNvSpPr>
          <p:nvPr>
            <p:ph type="sldNum" sz="quarter" idx="12"/>
          </p:nvPr>
        </p:nvSpPr>
        <p:spPr/>
        <p:txBody>
          <a:bodyPr/>
          <a:lstStyle/>
          <a:p>
            <a:fld id="{D75BB074-8540-4D0D-8AD1-1E1A7D4D73D0}" type="slidenum">
              <a:rPr lang="en-GB" smtClean="0"/>
              <a:t>‹N°›</a:t>
            </a:fld>
            <a:endParaRPr lang="en-GB"/>
          </a:p>
        </p:txBody>
      </p:sp>
    </p:spTree>
    <p:extLst>
      <p:ext uri="{BB962C8B-B14F-4D97-AF65-F5344CB8AC3E}">
        <p14:creationId xmlns:p14="http://schemas.microsoft.com/office/powerpoint/2010/main" val="220059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1AF465-5DE8-4E8C-85CA-CA3906BD3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EA40373A-4DFC-4851-B4AB-4DA7EBF2D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70A74FB-F5B5-4A21-B1C4-E40EFEA4A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AEDD6-BC9B-4C73-8579-AF64E34C2F45}" type="datetimeFigureOut">
              <a:rPr lang="en-GB" smtClean="0"/>
              <a:t>13/12/2021</a:t>
            </a:fld>
            <a:endParaRPr lang="en-GB"/>
          </a:p>
        </p:txBody>
      </p:sp>
      <p:sp>
        <p:nvSpPr>
          <p:cNvPr id="5" name="Espace réservé du pied de page 4">
            <a:extLst>
              <a:ext uri="{FF2B5EF4-FFF2-40B4-BE49-F238E27FC236}">
                <a16:creationId xmlns:a16="http://schemas.microsoft.com/office/drawing/2014/main" id="{AB5B42D3-5123-47CF-A5B3-25E97BE0F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6D36901-8B3C-4A31-B30B-AF0A9D690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BB074-8540-4D0D-8AD1-1E1A7D4D73D0}" type="slidenum">
              <a:rPr lang="en-GB" smtClean="0"/>
              <a:t>‹N°›</a:t>
            </a:fld>
            <a:endParaRPr lang="en-GB"/>
          </a:p>
        </p:txBody>
      </p:sp>
    </p:spTree>
    <p:extLst>
      <p:ext uri="{BB962C8B-B14F-4D97-AF65-F5344CB8AC3E}">
        <p14:creationId xmlns:p14="http://schemas.microsoft.com/office/powerpoint/2010/main" val="166136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jcad2021.sciencesconf.org/data/Poster_Mesotech_v2.pdf" TargetMode="External"/><Relationship Id="rId1" Type="http://schemas.openxmlformats.org/officeDocument/2006/relationships/slideLayout" Target="../slideLayouts/slideLayout4.xml"/><Relationship Id="rId4" Type="http://schemas.openxmlformats.org/officeDocument/2006/relationships/hyperlink" Target="mailto:mesotech-contact@criann.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gilles.mathieu@inserm.fr" TargetMode="External"/><Relationship Id="rId2" Type="http://schemas.openxmlformats.org/officeDocument/2006/relationships/hyperlink" Target="mailto:yosra.sanaa@inserm.fr" TargetMode="External"/><Relationship Id="rId1" Type="http://schemas.openxmlformats.org/officeDocument/2006/relationships/slideLayout" Target="../slideLayouts/slideLayout4.xml"/><Relationship Id="rId5" Type="http://schemas.openxmlformats.org/officeDocument/2006/relationships/hyperlink" Target="https://jcad2021.sciencesconf.org/data/Poster_EOSC_Pillar_Ambassador_Programme_Yosra_SANAA.pdf"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mailto:yosra.sanaa@inserm.fr" TargetMode="External"/><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mailto:https://jcad2021.sciencesconf.org/data/Poster_Cas_dusage_EOSC_Pillar_Yosra_SANAA.pdf" TargetMode="External"/><Relationship Id="rId4" Type="http://schemas.openxmlformats.org/officeDocument/2006/relationships/hyperlink" Target="mailto:gilles.mathieu@inserm.f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ouchal@apc.in2p3.fr" TargetMode="External"/><Relationship Id="rId2" Type="http://schemas.openxmlformats.org/officeDocument/2006/relationships/hyperlink" Target="https://jcad2021.sciencesconf.org/data/Poster_CSAN_SOUCHAL_MARTIN.pdf" TargetMode="Externa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mailto:shan.mignot@oca.eu" TargetMode="External"/><Relationship Id="rId2" Type="http://schemas.openxmlformats.org/officeDocument/2006/relationships/hyperlink" Target="https://jcad2021.sciencesconf.org/data/codesign_SKA_Shan_Mignot.pdf"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cad2021.sciencesconf.org/data/Exascale_perspective_Alizia_TARAYOUN.pdf" TargetMode="External"/><Relationship Id="rId1" Type="http://schemas.openxmlformats.org/officeDocument/2006/relationships/slideLayout" Target="../slideLayouts/slideLayout4.xml"/><Relationship Id="rId4" Type="http://schemas.openxmlformats.org/officeDocument/2006/relationships/hyperlink" Target="mailto:alizia.tarayoun@univ-grenoble-alpes.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ttps://jcad2021.sciencesconf.org/data/poster_PCSC_Tovo_Rabemanantsoa.pdf" TargetMode="External"/><Relationship Id="rId1" Type="http://schemas.openxmlformats.org/officeDocument/2006/relationships/slideLayout" Target="../slideLayouts/slideLayout4.xml"/><Relationship Id="rId4" Type="http://schemas.openxmlformats.org/officeDocument/2006/relationships/hyperlink" Target="mailto:tovo.rabemanantsoa@inrae.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sdun-domis.dsi@inserm.fr" TargetMode="External"/><Relationship Id="rId2" Type="http://schemas.openxmlformats.org/officeDocument/2006/relationships/hyperlink" Target="https://jcad2021.sciencesconf.org/resource/page/id/Poster_InformatiqueScientifiqueInserm_JCAD2021.pdf"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346E8-DF40-42F3-8C6B-E445E72B137D}"/>
              </a:ext>
            </a:extLst>
          </p:cNvPr>
          <p:cNvSpPr>
            <a:spLocks noGrp="1"/>
          </p:cNvSpPr>
          <p:nvPr>
            <p:ph type="title"/>
          </p:nvPr>
        </p:nvSpPr>
        <p:spPr/>
        <p:txBody>
          <a:bodyPr>
            <a:normAutofit/>
          </a:bodyPr>
          <a:lstStyle/>
          <a:p>
            <a:r>
              <a:rPr lang="fr-FR" dirty="0">
                <a:hlinkClick r:id="rId2"/>
              </a:rPr>
              <a:t>Groupe de travail </a:t>
            </a:r>
            <a:r>
              <a:rPr lang="fr-FR" dirty="0" err="1">
                <a:hlinkClick r:id="rId2"/>
              </a:rPr>
              <a:t>MésoTech</a:t>
            </a:r>
            <a:endParaRPr lang="en-GB" dirty="0"/>
          </a:p>
        </p:txBody>
      </p:sp>
      <p:pic>
        <p:nvPicPr>
          <p:cNvPr id="6" name="Espace réservé du contenu 5">
            <a:extLst>
              <a:ext uri="{FF2B5EF4-FFF2-40B4-BE49-F238E27FC236}">
                <a16:creationId xmlns:a16="http://schemas.microsoft.com/office/drawing/2014/main" id="{2B460B63-00A6-4FB7-AB66-3B1A564EA83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7248" y="1825625"/>
            <a:ext cx="3263503" cy="4351338"/>
          </a:xfrm>
        </p:spPr>
      </p:pic>
      <p:sp>
        <p:nvSpPr>
          <p:cNvPr id="4" name="Espace réservé du contenu 3">
            <a:extLst>
              <a:ext uri="{FF2B5EF4-FFF2-40B4-BE49-F238E27FC236}">
                <a16:creationId xmlns:a16="http://schemas.microsoft.com/office/drawing/2014/main" id="{20946A39-83CF-49DA-B277-A48E7C62726F}"/>
              </a:ext>
            </a:extLst>
          </p:cNvPr>
          <p:cNvSpPr>
            <a:spLocks noGrp="1"/>
          </p:cNvSpPr>
          <p:nvPr>
            <p:ph sz="half" idx="2"/>
          </p:nvPr>
        </p:nvSpPr>
        <p:spPr/>
        <p:txBody>
          <a:bodyPr/>
          <a:lstStyle/>
          <a:p>
            <a:r>
              <a:rPr lang="fr-FR" dirty="0"/>
              <a:t>Contact </a:t>
            </a:r>
            <a:r>
              <a:rPr lang="en-US" altLang="en-US" dirty="0">
                <a:latin typeface="Arial Unicode MS"/>
              </a:rPr>
              <a:t>: </a:t>
            </a:r>
            <a:r>
              <a:rPr lang="en-US" altLang="en-US" dirty="0">
                <a:latin typeface="Arial Unicode MS"/>
                <a:hlinkClick r:id="rId4"/>
              </a:rPr>
              <a:t>mesotech-contact@criann.fr</a:t>
            </a:r>
            <a:endParaRPr lang="en-US" altLang="en-US" dirty="0">
              <a:latin typeface="Arial Unicode MS"/>
            </a:endParaRPr>
          </a:p>
          <a:p>
            <a:pPr marL="0" indent="0">
              <a:buNone/>
            </a:pPr>
            <a:r>
              <a:rPr lang="fr-FR" sz="2400" i="1" dirty="0"/>
              <a:t>Auteurs : Béatrice Charton</a:t>
            </a:r>
            <a:r>
              <a:rPr lang="fr-FR" sz="2400" i="1" baseline="30000" dirty="0"/>
              <a:t>1</a:t>
            </a:r>
            <a:r>
              <a:rPr lang="fr-FR" sz="2400" i="1" dirty="0"/>
              <a:t>, Arnaud Renard</a:t>
            </a:r>
            <a:br>
              <a:rPr lang="fr-FR" sz="2400" dirty="0"/>
            </a:br>
            <a:r>
              <a:rPr lang="fr-FR" sz="2400" i="1" dirty="0"/>
              <a:t>1 : Centre Régional Informatique et d'Applications Numériques de Normandie</a:t>
            </a:r>
            <a:br>
              <a:rPr lang="fr-FR" sz="2400" dirty="0"/>
            </a:br>
            <a:r>
              <a:rPr lang="fr-FR" sz="2400" i="1" dirty="0"/>
              <a:t>2: Université de Reims</a:t>
            </a:r>
            <a:endParaRPr lang="en-GB" sz="2400" dirty="0"/>
          </a:p>
        </p:txBody>
      </p:sp>
      <p:sp>
        <p:nvSpPr>
          <p:cNvPr id="3" name="Rectangle 1">
            <a:extLst>
              <a:ext uri="{FF2B5EF4-FFF2-40B4-BE49-F238E27FC236}">
                <a16:creationId xmlns:a16="http://schemas.microsoft.com/office/drawing/2014/main" id="{459B6F5B-B593-47A1-B4D6-697955B2ACC5}"/>
              </a:ext>
            </a:extLst>
          </p:cNvPr>
          <p:cNvSpPr>
            <a:spLocks noChangeArrowheads="1"/>
          </p:cNvSpPr>
          <p:nvPr/>
        </p:nvSpPr>
        <p:spPr bwMode="auto">
          <a:xfrm>
            <a:off x="0" y="105489"/>
            <a:ext cx="2423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421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023A1B01-1706-4E7D-8E50-57E63598121C}"/>
              </a:ext>
            </a:extLst>
          </p:cNvPr>
          <p:cNvSpPr>
            <a:spLocks noGrp="1"/>
          </p:cNvSpPr>
          <p:nvPr>
            <p:ph sz="half" idx="2"/>
          </p:nvPr>
        </p:nvSpPr>
        <p:spPr/>
        <p:txBody>
          <a:bodyPr/>
          <a:lstStyle/>
          <a:p>
            <a:pPr marL="0" indent="0">
              <a:buNone/>
            </a:pPr>
            <a:r>
              <a:rPr lang="fr-FR" dirty="0"/>
              <a:t>Contacts :</a:t>
            </a:r>
          </a:p>
          <a:p>
            <a:r>
              <a:rPr lang="fr-FR" dirty="0">
                <a:hlinkClick r:id="rId2"/>
              </a:rPr>
              <a:t>yosra.sanaa@inserm.fr</a:t>
            </a:r>
            <a:endParaRPr lang="fr-FR" dirty="0"/>
          </a:p>
          <a:p>
            <a:r>
              <a:rPr lang="fr-FR" dirty="0">
                <a:hlinkClick r:id="rId3"/>
              </a:rPr>
              <a:t>gilles.mathieu@inserm.fr</a:t>
            </a:r>
            <a:endParaRPr lang="fr-FR" dirty="0"/>
          </a:p>
          <a:p>
            <a:pPr marL="0" indent="0">
              <a:buNone/>
            </a:pPr>
            <a:endParaRPr lang="fr-FR" dirty="0"/>
          </a:p>
          <a:p>
            <a:pPr marL="0" indent="0">
              <a:buNone/>
            </a:pPr>
            <a:r>
              <a:rPr lang="fr-FR" dirty="0"/>
              <a:t>A</a:t>
            </a:r>
            <a:r>
              <a:rPr lang="en-GB" dirty="0" err="1"/>
              <a:t>uteurs</a:t>
            </a:r>
            <a:r>
              <a:rPr lang="en-GB" dirty="0"/>
              <a:t> : </a:t>
            </a:r>
            <a:r>
              <a:rPr lang="en-GB" dirty="0" err="1"/>
              <a:t>projet</a:t>
            </a:r>
            <a:r>
              <a:rPr lang="en-GB" dirty="0"/>
              <a:t> EOSC-Pillar </a:t>
            </a:r>
            <a:endParaRPr lang="fr-FR" dirty="0"/>
          </a:p>
        </p:txBody>
      </p:sp>
      <p:pic>
        <p:nvPicPr>
          <p:cNvPr id="6" name="Espace réservé du contenu 5">
            <a:extLst>
              <a:ext uri="{FF2B5EF4-FFF2-40B4-BE49-F238E27FC236}">
                <a16:creationId xmlns:a16="http://schemas.microsoft.com/office/drawing/2014/main" id="{85BE4B25-F6D4-4059-B059-F75587550C7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8931" y="1318826"/>
            <a:ext cx="3316357" cy="5364936"/>
          </a:xfrm>
        </p:spPr>
      </p:pic>
      <p:sp>
        <p:nvSpPr>
          <p:cNvPr id="11" name="Titre 1">
            <a:extLst>
              <a:ext uri="{FF2B5EF4-FFF2-40B4-BE49-F238E27FC236}">
                <a16:creationId xmlns:a16="http://schemas.microsoft.com/office/drawing/2014/main" id="{7E455AFD-9F0D-4D69-B609-360DBEA7BB7C}"/>
              </a:ext>
            </a:extLst>
          </p:cNvPr>
          <p:cNvSpPr>
            <a:spLocks noGrp="1"/>
          </p:cNvSpPr>
          <p:nvPr>
            <p:ph type="title"/>
          </p:nvPr>
        </p:nvSpPr>
        <p:spPr>
          <a:xfrm>
            <a:off x="838200" y="365125"/>
            <a:ext cx="10515600" cy="1325563"/>
          </a:xfrm>
        </p:spPr>
        <p:txBody>
          <a:bodyPr>
            <a:normAutofit/>
          </a:bodyPr>
          <a:lstStyle/>
          <a:p>
            <a:r>
              <a:rPr lang="en-GB" dirty="0">
                <a:hlinkClick r:id="rId5"/>
              </a:rPr>
              <a:t>EOSC-Pillar Ambassador Programme</a:t>
            </a:r>
            <a:br>
              <a:rPr lang="fr-FR" dirty="0"/>
            </a:br>
            <a:endParaRPr lang="en-GB" dirty="0"/>
          </a:p>
        </p:txBody>
      </p:sp>
    </p:spTree>
    <p:extLst>
      <p:ext uri="{BB962C8B-B14F-4D97-AF65-F5344CB8AC3E}">
        <p14:creationId xmlns:p14="http://schemas.microsoft.com/office/powerpoint/2010/main" val="290356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300315E5-FF3C-430F-BBF2-DC4C5C40B64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4217" y="1479316"/>
            <a:ext cx="3756991" cy="5367390"/>
          </a:xfrm>
        </p:spPr>
      </p:pic>
      <p:sp>
        <p:nvSpPr>
          <p:cNvPr id="8" name="Espace réservé du contenu 7">
            <a:extLst>
              <a:ext uri="{FF2B5EF4-FFF2-40B4-BE49-F238E27FC236}">
                <a16:creationId xmlns:a16="http://schemas.microsoft.com/office/drawing/2014/main" id="{023A1B01-1706-4E7D-8E50-57E63598121C}"/>
              </a:ext>
            </a:extLst>
          </p:cNvPr>
          <p:cNvSpPr>
            <a:spLocks noGrp="1"/>
          </p:cNvSpPr>
          <p:nvPr>
            <p:ph sz="half" idx="2"/>
          </p:nvPr>
        </p:nvSpPr>
        <p:spPr/>
        <p:txBody>
          <a:bodyPr/>
          <a:lstStyle/>
          <a:p>
            <a:pPr marL="0" indent="0">
              <a:buNone/>
            </a:pPr>
            <a:r>
              <a:rPr lang="fr-FR" dirty="0"/>
              <a:t>Contacts :</a:t>
            </a:r>
          </a:p>
          <a:p>
            <a:r>
              <a:rPr lang="fr-FR" dirty="0">
                <a:hlinkClick r:id="rId3"/>
              </a:rPr>
              <a:t>yosra.sanaa@inserm.fr</a:t>
            </a:r>
            <a:endParaRPr lang="fr-FR" dirty="0"/>
          </a:p>
          <a:p>
            <a:r>
              <a:rPr lang="fr-FR" dirty="0">
                <a:hlinkClick r:id="rId4"/>
              </a:rPr>
              <a:t>gilles.mathieu@inserm.fr</a:t>
            </a:r>
            <a:endParaRPr lang="fr-FR" dirty="0"/>
          </a:p>
          <a:p>
            <a:endParaRPr lang="fr-FR" dirty="0"/>
          </a:p>
          <a:p>
            <a:pPr marL="0" indent="0">
              <a:buNone/>
            </a:pPr>
            <a:r>
              <a:rPr lang="fr-FR" dirty="0"/>
              <a:t>Auteurs : </a:t>
            </a:r>
            <a:r>
              <a:rPr lang="fr-FR" i="1" dirty="0"/>
              <a:t>Gilles Mathieu, </a:t>
            </a:r>
            <a:r>
              <a:rPr lang="fr-FR" i="1" dirty="0" err="1"/>
              <a:t>Yosra</a:t>
            </a:r>
            <a:r>
              <a:rPr lang="fr-FR" i="1" dirty="0"/>
              <a:t> Sanaa</a:t>
            </a:r>
            <a:endParaRPr lang="fr-FR" dirty="0"/>
          </a:p>
          <a:p>
            <a:r>
              <a:rPr lang="fr-FR" sz="2000" i="1" dirty="0"/>
              <a:t>Département du Système d'Information de l'INSERM</a:t>
            </a:r>
            <a:endParaRPr lang="fr-FR" sz="2000" dirty="0"/>
          </a:p>
          <a:p>
            <a:pPr marL="0" indent="0">
              <a:buNone/>
            </a:pPr>
            <a:endParaRPr lang="fr-FR" dirty="0"/>
          </a:p>
        </p:txBody>
      </p:sp>
      <p:sp>
        <p:nvSpPr>
          <p:cNvPr id="5" name="Titre 1">
            <a:extLst>
              <a:ext uri="{FF2B5EF4-FFF2-40B4-BE49-F238E27FC236}">
                <a16:creationId xmlns:a16="http://schemas.microsoft.com/office/drawing/2014/main" id="{7EF18004-9D7E-45D6-8BE4-3441D23559D6}"/>
              </a:ext>
            </a:extLst>
          </p:cNvPr>
          <p:cNvSpPr txBox="1">
            <a:spLocks/>
          </p:cNvSpPr>
          <p:nvPr/>
        </p:nvSpPr>
        <p:spPr>
          <a:xfrm>
            <a:off x="732183" y="432593"/>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hlinkClick r:id="rId5"/>
              </a:rPr>
              <a:t>Une utilisation concrète d'EOSC : Cas d'usage en </a:t>
            </a:r>
            <a:r>
              <a:rPr lang="fr-FR" sz="4000" dirty="0" err="1">
                <a:hlinkClick r:id="rId5"/>
              </a:rPr>
              <a:t>bioinformatique</a:t>
            </a:r>
            <a:r>
              <a:rPr lang="fr-FR" sz="4000" dirty="0">
                <a:hlinkClick r:id="rId5"/>
              </a:rPr>
              <a:t> dans le cadre du projet EOSC-</a:t>
            </a:r>
            <a:r>
              <a:rPr lang="fr-FR" sz="4000" dirty="0" err="1">
                <a:hlinkClick r:id="rId5"/>
              </a:rPr>
              <a:t>Pillar</a:t>
            </a:r>
            <a:br>
              <a:rPr lang="fr-FR" dirty="0"/>
            </a:br>
            <a:endParaRPr lang="en-GB" dirty="0"/>
          </a:p>
        </p:txBody>
      </p:sp>
    </p:spTree>
    <p:extLst>
      <p:ext uri="{BB962C8B-B14F-4D97-AF65-F5344CB8AC3E}">
        <p14:creationId xmlns:p14="http://schemas.microsoft.com/office/powerpoint/2010/main" val="356641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6C12F-181D-4C52-8732-BD5C6F041E67}"/>
              </a:ext>
            </a:extLst>
          </p:cNvPr>
          <p:cNvSpPr>
            <a:spLocks noGrp="1"/>
          </p:cNvSpPr>
          <p:nvPr>
            <p:ph type="title"/>
          </p:nvPr>
        </p:nvSpPr>
        <p:spPr/>
        <p:txBody>
          <a:bodyPr/>
          <a:lstStyle/>
          <a:p>
            <a:r>
              <a:rPr lang="en-GB" dirty="0">
                <a:hlinkClick r:id="rId2"/>
              </a:rPr>
              <a:t>CSAN : Comprehensive Software Archive Network</a:t>
            </a:r>
            <a:endParaRPr lang="en-GB" dirty="0"/>
          </a:p>
        </p:txBody>
      </p:sp>
      <p:sp>
        <p:nvSpPr>
          <p:cNvPr id="9" name="Espace réservé du contenu 8">
            <a:extLst>
              <a:ext uri="{FF2B5EF4-FFF2-40B4-BE49-F238E27FC236}">
                <a16:creationId xmlns:a16="http://schemas.microsoft.com/office/drawing/2014/main" id="{376D70C5-2DFA-43A0-B981-899BB88E6275}"/>
              </a:ext>
            </a:extLst>
          </p:cNvPr>
          <p:cNvSpPr>
            <a:spLocks noGrp="1"/>
          </p:cNvSpPr>
          <p:nvPr>
            <p:ph sz="half" idx="2"/>
          </p:nvPr>
        </p:nvSpPr>
        <p:spPr>
          <a:xfrm>
            <a:off x="4601817" y="1825625"/>
            <a:ext cx="7590183" cy="4351338"/>
          </a:xfrm>
        </p:spPr>
        <p:txBody>
          <a:bodyPr>
            <a:normAutofit fontScale="47500" lnSpcReduction="20000"/>
          </a:bodyPr>
          <a:lstStyle/>
          <a:p>
            <a:pPr marL="0" indent="0">
              <a:buNone/>
            </a:pPr>
            <a:r>
              <a:rPr lang="fr-FR" sz="5900" u="sng" dirty="0"/>
              <a:t>Contact : </a:t>
            </a:r>
            <a:r>
              <a:rPr lang="fr-FR" sz="5900" u="sng" dirty="0">
                <a:hlinkClick r:id="rId3"/>
              </a:rPr>
              <a:t>souchal@apc.in2p3.fr</a:t>
            </a:r>
            <a:endParaRPr lang="fr-FR" sz="5900" u="sng" dirty="0"/>
          </a:p>
          <a:p>
            <a:pPr marL="0" indent="0">
              <a:buNone/>
            </a:pPr>
            <a:endParaRPr lang="fr-FR" u="sng" dirty="0"/>
          </a:p>
          <a:p>
            <a:pPr marL="0" indent="0">
              <a:buNone/>
            </a:pPr>
            <a:r>
              <a:rPr lang="fr-FR" sz="5000" u="sng" dirty="0"/>
              <a:t>Auteurs : Martin </a:t>
            </a:r>
            <a:r>
              <a:rPr lang="fr-FR" sz="5000" u="sng" dirty="0" err="1"/>
              <a:t>Souchal</a:t>
            </a:r>
            <a:r>
              <a:rPr lang="fr-FR" sz="5000" dirty="0"/>
              <a:t>  1, </a:t>
            </a:r>
            <a:r>
              <a:rPr lang="fr-FR" sz="5000" u="sng" dirty="0"/>
              <a:t>Alexandre </a:t>
            </a:r>
            <a:r>
              <a:rPr lang="fr-FR" sz="5000" u="sng" dirty="0" err="1"/>
              <a:t>Dehne</a:t>
            </a:r>
            <a:r>
              <a:rPr lang="fr-FR" sz="5000" u="sng" dirty="0"/>
              <a:t>-Garcia</a:t>
            </a:r>
            <a:r>
              <a:rPr lang="fr-FR" sz="5000" dirty="0"/>
              <a:t>  2, </a:t>
            </a:r>
            <a:r>
              <a:rPr lang="fr-FR" sz="5000" u="sng" dirty="0"/>
              <a:t>Jérôme </a:t>
            </a:r>
            <a:r>
              <a:rPr lang="fr-FR" sz="5000" u="sng" dirty="0" err="1"/>
              <a:t>Pansanel</a:t>
            </a:r>
            <a:r>
              <a:rPr lang="fr-FR" sz="5000" dirty="0"/>
              <a:t>  3 , </a:t>
            </a:r>
            <a:r>
              <a:rPr lang="fr-FR" sz="5000" u="sng" dirty="0"/>
              <a:t>Richard </a:t>
            </a:r>
            <a:r>
              <a:rPr lang="fr-FR" sz="5000" u="sng" dirty="0" err="1"/>
              <a:t>Randriatoamanana</a:t>
            </a:r>
            <a:r>
              <a:rPr lang="fr-FR" sz="5000" dirty="0"/>
              <a:t>  4, </a:t>
            </a:r>
            <a:r>
              <a:rPr lang="fr-FR" sz="5000" u="sng" dirty="0"/>
              <a:t>Pavel Zakharov</a:t>
            </a:r>
            <a:r>
              <a:rPr lang="fr-FR" sz="5000" dirty="0"/>
              <a:t>  1, </a:t>
            </a:r>
            <a:r>
              <a:rPr lang="fr-FR" sz="5000" u="sng" dirty="0"/>
              <a:t>Remy </a:t>
            </a:r>
            <a:r>
              <a:rPr lang="fr-FR" sz="5000" u="sng" dirty="0" err="1"/>
              <a:t>Dernat</a:t>
            </a:r>
            <a:r>
              <a:rPr lang="fr-FR" sz="5000" dirty="0"/>
              <a:t>  5, </a:t>
            </a:r>
            <a:r>
              <a:rPr lang="fr-FR" sz="5000" u="sng" dirty="0" err="1"/>
              <a:t>Tovo</a:t>
            </a:r>
            <a:r>
              <a:rPr lang="fr-FR" sz="5000" u="sng" dirty="0"/>
              <a:t> </a:t>
            </a:r>
            <a:r>
              <a:rPr lang="fr-FR" sz="5000" u="sng" dirty="0" err="1"/>
              <a:t>Rabemanantsoa</a:t>
            </a:r>
            <a:r>
              <a:rPr lang="fr-FR" sz="5000" dirty="0"/>
              <a:t>  6</a:t>
            </a:r>
          </a:p>
          <a:p>
            <a:r>
              <a:rPr lang="fr-FR" dirty="0"/>
              <a:t>1 : </a:t>
            </a:r>
            <a:r>
              <a:rPr lang="fr-FR" i="1" dirty="0" err="1"/>
              <a:t>AstroParticule</a:t>
            </a:r>
            <a:r>
              <a:rPr lang="fr-FR" i="1" dirty="0"/>
              <a:t> et Cosmologie, Commissariat à l'énergie atomique et aux énergies alternatives, IN2P3, Observatoire de Paris, Université Paris sciences et lettres, CNRS, Université de Paris</a:t>
            </a:r>
            <a:endParaRPr lang="fr-FR" dirty="0"/>
          </a:p>
          <a:p>
            <a:r>
              <a:rPr lang="fr-FR" i="1" dirty="0"/>
              <a:t>2 : Centre de Biologie pour la Gestion des Populations (CBGP), Centre de Coopération Internationale en Recherche Agronomique pour le Développement, Centre international d'études supérieures en sciences agronomiques, INRAE, Université de Montpellier, Institut de Recherche pour le Développement, Institut national d’études supérieures agronomiques de Montpellier</a:t>
            </a:r>
            <a:endParaRPr lang="fr-FR" dirty="0"/>
          </a:p>
          <a:p>
            <a:r>
              <a:rPr lang="fr-FR" i="1" dirty="0"/>
              <a:t>3 :  Institut Pluridisciplinaire Hubert Curien (IPHC), CNRS, Université de Strasbourg</a:t>
            </a:r>
            <a:endParaRPr lang="fr-FR" dirty="0"/>
          </a:p>
          <a:p>
            <a:r>
              <a:rPr lang="fr-FR" i="1" dirty="0"/>
              <a:t>4 : Laboratoire des Sciences du Numérique de Nantes (LS2N) du CNRS et de son partenaire INRIA, Université de Nantes, Ecole Centrale de Nantes, IMT Atlantique Bretagne-Pays de la Loire</a:t>
            </a:r>
            <a:endParaRPr lang="fr-FR" dirty="0"/>
          </a:p>
          <a:p>
            <a:r>
              <a:rPr lang="fr-FR" i="1" dirty="0"/>
              <a:t>5 : Institut des Sciences de l’évolution de Montpellier, Ecole Pratique des Hautes Etudes, Université Paris sciences et lettres, Centre de Coopération Internationale en Recherche Agronomique pour le Développement, CNRS, Université de Montpellier, Institut de recherche pour le développement</a:t>
            </a:r>
            <a:endParaRPr lang="fr-FR" dirty="0"/>
          </a:p>
          <a:p>
            <a:r>
              <a:rPr lang="fr-FR" i="1" dirty="0"/>
              <a:t>6 : Direction pour la Science Ouverte</a:t>
            </a:r>
            <a:r>
              <a:rPr lang="fr-FR" i="1"/>
              <a:t>, INRAE</a:t>
            </a:r>
            <a:br>
              <a:rPr lang="fr-FR" dirty="0"/>
            </a:br>
            <a:endParaRPr lang="fr-FR" dirty="0"/>
          </a:p>
          <a:p>
            <a:pPr marL="0" indent="0">
              <a:buNone/>
            </a:pPr>
            <a:endParaRPr lang="fr-FR" dirty="0"/>
          </a:p>
        </p:txBody>
      </p:sp>
      <p:pic>
        <p:nvPicPr>
          <p:cNvPr id="6" name="Espace réservé du contenu 5">
            <a:extLst>
              <a:ext uri="{FF2B5EF4-FFF2-40B4-BE49-F238E27FC236}">
                <a16:creationId xmlns:a16="http://schemas.microsoft.com/office/drawing/2014/main" id="{C2E65FA5-2C67-4899-B705-22A2132ACF2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26131" y="1825625"/>
            <a:ext cx="3077548" cy="4351338"/>
          </a:xfrm>
        </p:spPr>
      </p:pic>
    </p:spTree>
    <p:extLst>
      <p:ext uri="{BB962C8B-B14F-4D97-AF65-F5344CB8AC3E}">
        <p14:creationId xmlns:p14="http://schemas.microsoft.com/office/powerpoint/2010/main" val="319602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6C12F-181D-4C52-8732-BD5C6F041E67}"/>
              </a:ext>
            </a:extLst>
          </p:cNvPr>
          <p:cNvSpPr>
            <a:spLocks noGrp="1"/>
          </p:cNvSpPr>
          <p:nvPr>
            <p:ph type="title"/>
          </p:nvPr>
        </p:nvSpPr>
        <p:spPr/>
        <p:txBody>
          <a:bodyPr/>
          <a:lstStyle/>
          <a:p>
            <a:r>
              <a:rPr lang="en-GB" dirty="0">
                <a:hlinkClick r:id="rId2"/>
              </a:rPr>
              <a:t>HW/SW co-design pour SKA</a:t>
            </a:r>
            <a:endParaRPr lang="en-GB" dirty="0"/>
          </a:p>
        </p:txBody>
      </p:sp>
      <p:sp>
        <p:nvSpPr>
          <p:cNvPr id="9" name="Espace réservé du contenu 8">
            <a:extLst>
              <a:ext uri="{FF2B5EF4-FFF2-40B4-BE49-F238E27FC236}">
                <a16:creationId xmlns:a16="http://schemas.microsoft.com/office/drawing/2014/main" id="{376D70C5-2DFA-43A0-B981-899BB88E6275}"/>
              </a:ext>
            </a:extLst>
          </p:cNvPr>
          <p:cNvSpPr>
            <a:spLocks noGrp="1"/>
          </p:cNvSpPr>
          <p:nvPr>
            <p:ph sz="half" idx="2"/>
          </p:nvPr>
        </p:nvSpPr>
        <p:spPr>
          <a:xfrm>
            <a:off x="4601817" y="1825625"/>
            <a:ext cx="7590183" cy="4351338"/>
          </a:xfrm>
        </p:spPr>
        <p:txBody>
          <a:bodyPr>
            <a:normAutofit/>
          </a:bodyPr>
          <a:lstStyle/>
          <a:p>
            <a:pPr marL="0" indent="0">
              <a:buNone/>
            </a:pPr>
            <a:r>
              <a:rPr lang="fr-FR" sz="4000" dirty="0"/>
              <a:t>Contact :</a:t>
            </a:r>
            <a:r>
              <a:rPr lang="fr-FR" sz="4000" u="sng" dirty="0"/>
              <a:t> </a:t>
            </a:r>
            <a:r>
              <a:rPr lang="fr-FR" sz="4000" dirty="0">
                <a:hlinkClick r:id="rId3"/>
              </a:rPr>
              <a:t>shan.mignot@oca.eu</a:t>
            </a:r>
            <a:endParaRPr lang="fr-FR" sz="4000" dirty="0"/>
          </a:p>
          <a:p>
            <a:pPr marL="0" indent="0">
              <a:buNone/>
            </a:pPr>
            <a:endParaRPr lang="fr-FR" sz="1600" u="sng" dirty="0"/>
          </a:p>
          <a:p>
            <a:pPr marL="0" indent="0">
              <a:buNone/>
            </a:pPr>
            <a:r>
              <a:rPr lang="fr-FR" sz="3600" dirty="0"/>
              <a:t>Auteur : </a:t>
            </a:r>
            <a:r>
              <a:rPr lang="fr-FR" sz="3600" dirty="0" err="1"/>
              <a:t>ShanMignot</a:t>
            </a:r>
            <a:endParaRPr lang="fr-FR" sz="3600" dirty="0"/>
          </a:p>
          <a:p>
            <a:pPr marL="0" indent="0">
              <a:buNone/>
            </a:pPr>
            <a:r>
              <a:rPr lang="fr-FR" i="1" dirty="0"/>
              <a:t>Laboratoire Lagrange, Observatoire de la Cote d'Azur, Université Côte d'Azur (UCA), Institut national des sciences de l'Univers</a:t>
            </a:r>
            <a:br>
              <a:rPr lang="fr-FR" dirty="0"/>
            </a:br>
            <a:endParaRPr lang="fr-FR" dirty="0"/>
          </a:p>
          <a:p>
            <a:pPr marL="0" indent="0">
              <a:buNone/>
            </a:pPr>
            <a:endParaRPr lang="fr-FR" dirty="0"/>
          </a:p>
        </p:txBody>
      </p:sp>
      <p:pic>
        <p:nvPicPr>
          <p:cNvPr id="7" name="Espace réservé du contenu 6">
            <a:extLst>
              <a:ext uri="{FF2B5EF4-FFF2-40B4-BE49-F238E27FC236}">
                <a16:creationId xmlns:a16="http://schemas.microsoft.com/office/drawing/2014/main" id="{F0D272B4-5B3B-4C3F-B4AD-B5F57F8E18D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6166" y="1478395"/>
            <a:ext cx="3457293" cy="4887411"/>
          </a:xfrm>
        </p:spPr>
      </p:pic>
    </p:spTree>
    <p:extLst>
      <p:ext uri="{BB962C8B-B14F-4D97-AF65-F5344CB8AC3E}">
        <p14:creationId xmlns:p14="http://schemas.microsoft.com/office/powerpoint/2010/main" val="17918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E622025-83F6-4394-BE23-E40A81C0492F}"/>
              </a:ext>
            </a:extLst>
          </p:cNvPr>
          <p:cNvSpPr>
            <a:spLocks noGrp="1"/>
          </p:cNvSpPr>
          <p:nvPr>
            <p:ph type="title"/>
          </p:nvPr>
        </p:nvSpPr>
        <p:spPr/>
        <p:txBody>
          <a:bodyPr>
            <a:normAutofit fontScale="90000"/>
          </a:bodyPr>
          <a:lstStyle/>
          <a:p>
            <a:br>
              <a:rPr lang="en-GB" i="1" dirty="0"/>
            </a:br>
            <a:r>
              <a:rPr lang="en-GB" sz="3100" dirty="0">
                <a:hlinkClick r:id="rId2"/>
              </a:rPr>
              <a:t>Towards an </a:t>
            </a:r>
            <a:r>
              <a:rPr lang="en-GB" sz="3100" dirty="0" err="1">
                <a:hlinkClick r:id="rId2"/>
              </a:rPr>
              <a:t>exascale</a:t>
            </a:r>
            <a:r>
              <a:rPr lang="en-GB" sz="3100" dirty="0">
                <a:hlinkClick r:id="rId2"/>
              </a:rPr>
              <a:t> computing to recover the crustal Earth physical properties using the full seismic waveform inversion</a:t>
            </a:r>
            <a:br>
              <a:rPr lang="en-GB" sz="3100" dirty="0"/>
            </a:br>
            <a:endParaRPr lang="en-GB" dirty="0"/>
          </a:p>
        </p:txBody>
      </p:sp>
      <p:pic>
        <p:nvPicPr>
          <p:cNvPr id="8" name="Espace réservé du contenu 7">
            <a:extLst>
              <a:ext uri="{FF2B5EF4-FFF2-40B4-BE49-F238E27FC236}">
                <a16:creationId xmlns:a16="http://schemas.microsoft.com/office/drawing/2014/main" id="{E29C00CB-9120-4EDE-9CA7-E838C7493FB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2391" y="1502154"/>
            <a:ext cx="3724181" cy="5269729"/>
          </a:xfrm>
        </p:spPr>
      </p:pic>
      <p:sp>
        <p:nvSpPr>
          <p:cNvPr id="6" name="Espace réservé du contenu 5">
            <a:extLst>
              <a:ext uri="{FF2B5EF4-FFF2-40B4-BE49-F238E27FC236}">
                <a16:creationId xmlns:a16="http://schemas.microsoft.com/office/drawing/2014/main" id="{D54F5D29-FD07-4123-8013-9D1FCE0C2B61}"/>
              </a:ext>
            </a:extLst>
          </p:cNvPr>
          <p:cNvSpPr>
            <a:spLocks noGrp="1"/>
          </p:cNvSpPr>
          <p:nvPr>
            <p:ph sz="half" idx="2"/>
          </p:nvPr>
        </p:nvSpPr>
        <p:spPr>
          <a:xfrm>
            <a:off x="5267739" y="1825625"/>
            <a:ext cx="6086061" cy="4351338"/>
          </a:xfrm>
        </p:spPr>
        <p:txBody>
          <a:bodyPr>
            <a:normAutofit fontScale="92500" lnSpcReduction="10000"/>
          </a:bodyPr>
          <a:lstStyle/>
          <a:p>
            <a:pPr marL="0" indent="0">
              <a:buNone/>
            </a:pPr>
            <a:r>
              <a:rPr lang="fr-FR" sz="3600" i="1" dirty="0"/>
              <a:t>Contact : </a:t>
            </a:r>
            <a:r>
              <a:rPr lang="fr-FR" sz="3600" i="1" dirty="0">
                <a:hlinkClick r:id="rId4"/>
              </a:rPr>
              <a:t>alizia.tarayoun@univ-grenoble-alpes.fr</a:t>
            </a:r>
            <a:endParaRPr lang="fr-FR" sz="3600" i="1" dirty="0"/>
          </a:p>
          <a:p>
            <a:pPr marL="0" indent="0">
              <a:buNone/>
            </a:pPr>
            <a:endParaRPr lang="en-GB" sz="3600" i="1" dirty="0"/>
          </a:p>
          <a:p>
            <a:pPr marL="0" indent="0">
              <a:buNone/>
            </a:pPr>
            <a:r>
              <a:rPr lang="en-GB" sz="3600" i="1" dirty="0"/>
              <a:t>Auteurs : </a:t>
            </a:r>
            <a:r>
              <a:rPr lang="en-GB" sz="3600" i="1" dirty="0" err="1"/>
              <a:t>Alizia</a:t>
            </a:r>
            <a:r>
              <a:rPr lang="en-GB" sz="3600" i="1" dirty="0"/>
              <a:t> </a:t>
            </a:r>
            <a:r>
              <a:rPr lang="en-GB" sz="3600" i="1" dirty="0" err="1"/>
              <a:t>Tarayoun</a:t>
            </a:r>
            <a:r>
              <a:rPr lang="en-GB" sz="3600" i="1" dirty="0"/>
              <a:t> </a:t>
            </a:r>
            <a:r>
              <a:rPr lang="en-GB" sz="3600" i="1" baseline="30000" dirty="0"/>
              <a:t>1</a:t>
            </a:r>
            <a:r>
              <a:rPr lang="en-GB" sz="3600" i="1" dirty="0"/>
              <a:t>, Romain </a:t>
            </a:r>
            <a:r>
              <a:rPr lang="en-GB" sz="3600" i="1" dirty="0" err="1"/>
              <a:t>Brossier</a:t>
            </a:r>
            <a:r>
              <a:rPr lang="en-GB" sz="3600" i="1" dirty="0"/>
              <a:t> </a:t>
            </a:r>
            <a:r>
              <a:rPr lang="en-GB" sz="3600" i="1" baseline="30000" dirty="0"/>
              <a:t>1</a:t>
            </a:r>
            <a:r>
              <a:rPr lang="en-GB" sz="3600" i="1" dirty="0"/>
              <a:t>, </a:t>
            </a:r>
            <a:r>
              <a:rPr lang="en-GB" sz="3600" i="1" dirty="0" err="1"/>
              <a:t>Ludovic</a:t>
            </a:r>
            <a:r>
              <a:rPr lang="en-GB" sz="3600" i="1" dirty="0"/>
              <a:t> </a:t>
            </a:r>
            <a:r>
              <a:rPr lang="en-GB" sz="3600" i="1" dirty="0" err="1"/>
              <a:t>Métivier</a:t>
            </a:r>
            <a:r>
              <a:rPr lang="en-GB" sz="3600" i="1" dirty="0"/>
              <a:t> </a:t>
            </a:r>
            <a:r>
              <a:rPr lang="en-GB" sz="3600" i="1" baseline="30000" dirty="0"/>
              <a:t>1 2</a:t>
            </a:r>
            <a:br>
              <a:rPr lang="en-GB" sz="3600" dirty="0"/>
            </a:br>
            <a:r>
              <a:rPr lang="en-GB" sz="2200" i="1" dirty="0"/>
              <a:t>1 : </a:t>
            </a:r>
            <a:r>
              <a:rPr lang="en-GB" sz="2200" i="1" dirty="0" err="1"/>
              <a:t>Institut</a:t>
            </a:r>
            <a:r>
              <a:rPr lang="en-GB" sz="2200" i="1" dirty="0"/>
              <a:t> des Sciences de la Terre, </a:t>
            </a:r>
            <a:r>
              <a:rPr lang="en-GB" sz="2200" i="1" dirty="0" err="1"/>
              <a:t>Institut</a:t>
            </a:r>
            <a:r>
              <a:rPr lang="en-GB" sz="2200" i="1" dirty="0"/>
              <a:t> National des Sciences de </a:t>
            </a:r>
            <a:r>
              <a:rPr lang="en-GB" sz="2200" i="1" dirty="0" err="1"/>
              <a:t>l'Univers</a:t>
            </a:r>
            <a:r>
              <a:rPr lang="en-GB" sz="2200" i="1" dirty="0"/>
              <a:t>, </a:t>
            </a:r>
            <a:r>
              <a:rPr lang="en-GB" sz="2200" i="1" dirty="0" err="1"/>
              <a:t>Institut</a:t>
            </a:r>
            <a:r>
              <a:rPr lang="en-GB" sz="2200" i="1" dirty="0"/>
              <a:t> de recherche pour le </a:t>
            </a:r>
            <a:r>
              <a:rPr lang="en-GB" sz="2200" i="1" dirty="0" err="1"/>
              <a:t>développement</a:t>
            </a:r>
            <a:r>
              <a:rPr lang="en-GB" sz="2200" i="1" dirty="0"/>
              <a:t>, </a:t>
            </a:r>
            <a:r>
              <a:rPr lang="en-GB" sz="2200" i="1" dirty="0" err="1"/>
              <a:t>Université</a:t>
            </a:r>
            <a:r>
              <a:rPr lang="en-GB" sz="2200" i="1" dirty="0"/>
              <a:t> Grenoble Alpes, </a:t>
            </a:r>
            <a:r>
              <a:rPr lang="en-GB" sz="2200" i="1" dirty="0" err="1"/>
              <a:t>Université</a:t>
            </a:r>
            <a:r>
              <a:rPr lang="en-GB" sz="2200" i="1" dirty="0"/>
              <a:t> Gustave Eiffel, CNRS, </a:t>
            </a:r>
            <a:r>
              <a:rPr lang="en-GB" sz="2200" i="1" dirty="0" err="1"/>
              <a:t>Université</a:t>
            </a:r>
            <a:r>
              <a:rPr lang="en-GB" sz="2200" i="1" dirty="0"/>
              <a:t> </a:t>
            </a:r>
            <a:r>
              <a:rPr lang="en-GB" sz="2200" i="1" dirty="0" err="1"/>
              <a:t>Savoie</a:t>
            </a:r>
            <a:r>
              <a:rPr lang="en-GB" sz="2200" i="1" dirty="0"/>
              <a:t> Mont Blanc</a:t>
            </a:r>
            <a:br>
              <a:rPr lang="en-GB" sz="2200" dirty="0"/>
            </a:br>
            <a:r>
              <a:rPr lang="en-GB" sz="2200" i="1" dirty="0"/>
              <a:t>2 : </a:t>
            </a:r>
            <a:r>
              <a:rPr lang="en-GB" sz="2200" i="1" dirty="0" err="1"/>
              <a:t>Laboratoire</a:t>
            </a:r>
            <a:r>
              <a:rPr lang="en-GB" sz="2200" i="1" dirty="0"/>
              <a:t> Jean </a:t>
            </a:r>
            <a:r>
              <a:rPr lang="en-GB" sz="2200" i="1" dirty="0" err="1"/>
              <a:t>Kuntzmann</a:t>
            </a:r>
            <a:r>
              <a:rPr lang="en-GB" sz="2200" i="1" dirty="0"/>
              <a:t>, </a:t>
            </a:r>
            <a:r>
              <a:rPr lang="en-GB" sz="2200" i="1" dirty="0" err="1"/>
              <a:t>Inria</a:t>
            </a:r>
            <a:r>
              <a:rPr lang="en-GB" sz="2200" i="1" dirty="0"/>
              <a:t>, CNRS, </a:t>
            </a:r>
            <a:r>
              <a:rPr lang="en-GB" sz="2200" i="1" dirty="0" err="1"/>
              <a:t>Université</a:t>
            </a:r>
            <a:r>
              <a:rPr lang="en-GB" sz="2200" i="1" dirty="0"/>
              <a:t> Grenoble Alpes, </a:t>
            </a:r>
            <a:r>
              <a:rPr lang="en-GB" sz="2200" i="1" dirty="0" err="1"/>
              <a:t>Institut</a:t>
            </a:r>
            <a:r>
              <a:rPr lang="en-GB" sz="2200" i="1" dirty="0"/>
              <a:t> </a:t>
            </a:r>
            <a:r>
              <a:rPr lang="en-GB" sz="2200" i="1" dirty="0" err="1"/>
              <a:t>polytechnique</a:t>
            </a:r>
            <a:r>
              <a:rPr lang="en-GB" sz="2200" i="1" dirty="0"/>
              <a:t> de Grenoble</a:t>
            </a:r>
            <a:endParaRPr lang="en-GB" dirty="0"/>
          </a:p>
        </p:txBody>
      </p:sp>
    </p:spTree>
    <p:extLst>
      <p:ext uri="{BB962C8B-B14F-4D97-AF65-F5344CB8AC3E}">
        <p14:creationId xmlns:p14="http://schemas.microsoft.com/office/powerpoint/2010/main" val="155269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6C12F-181D-4C52-8732-BD5C6F041E67}"/>
              </a:ext>
            </a:extLst>
          </p:cNvPr>
          <p:cNvSpPr>
            <a:spLocks noGrp="1"/>
          </p:cNvSpPr>
          <p:nvPr>
            <p:ph type="title"/>
          </p:nvPr>
        </p:nvSpPr>
        <p:spPr/>
        <p:txBody>
          <a:bodyPr/>
          <a:lstStyle/>
          <a:p>
            <a:r>
              <a:rPr lang="fr-FR" dirty="0">
                <a:hlinkClick r:id="rId2"/>
              </a:rPr>
              <a:t>Portail Calcul, Stockage et Cloud (PCSC)</a:t>
            </a:r>
            <a:r>
              <a:rPr lang="fr-FR" dirty="0"/>
              <a:t> </a:t>
            </a:r>
            <a:endParaRPr lang="en-GB" dirty="0"/>
          </a:p>
        </p:txBody>
      </p:sp>
      <p:pic>
        <p:nvPicPr>
          <p:cNvPr id="8" name="Espace réservé du contenu 7">
            <a:extLst>
              <a:ext uri="{FF2B5EF4-FFF2-40B4-BE49-F238E27FC236}">
                <a16:creationId xmlns:a16="http://schemas.microsoft.com/office/drawing/2014/main" id="{8ED9E61B-DD27-48D0-B941-7C66ED9CBB3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961" y="1825625"/>
            <a:ext cx="2900306" cy="4351338"/>
          </a:xfrm>
        </p:spPr>
      </p:pic>
      <p:sp>
        <p:nvSpPr>
          <p:cNvPr id="9" name="Espace réservé du contenu 8">
            <a:extLst>
              <a:ext uri="{FF2B5EF4-FFF2-40B4-BE49-F238E27FC236}">
                <a16:creationId xmlns:a16="http://schemas.microsoft.com/office/drawing/2014/main" id="{376D70C5-2DFA-43A0-B981-899BB88E6275}"/>
              </a:ext>
            </a:extLst>
          </p:cNvPr>
          <p:cNvSpPr>
            <a:spLocks noGrp="1"/>
          </p:cNvSpPr>
          <p:nvPr>
            <p:ph sz="half" idx="2"/>
          </p:nvPr>
        </p:nvSpPr>
        <p:spPr>
          <a:xfrm>
            <a:off x="4601817" y="1825625"/>
            <a:ext cx="7590183" cy="4351338"/>
          </a:xfrm>
        </p:spPr>
        <p:txBody>
          <a:bodyPr>
            <a:normAutofit fontScale="25000" lnSpcReduction="20000"/>
          </a:bodyPr>
          <a:lstStyle/>
          <a:p>
            <a:pPr marL="0" indent="0">
              <a:buNone/>
            </a:pPr>
            <a:r>
              <a:rPr lang="fr-FR" sz="8000" dirty="0"/>
              <a:t>Contact :</a:t>
            </a:r>
            <a:r>
              <a:rPr lang="pt-BR" sz="8000" dirty="0"/>
              <a:t> </a:t>
            </a:r>
            <a:r>
              <a:rPr lang="pt-BR" sz="8000" dirty="0">
                <a:hlinkClick r:id="rId4"/>
              </a:rPr>
              <a:t>tovo.rabemanantsoa@inrae.fr</a:t>
            </a:r>
            <a:endParaRPr lang="pt-BR" sz="8000" dirty="0"/>
          </a:p>
          <a:p>
            <a:pPr marL="0" indent="0">
              <a:buNone/>
            </a:pPr>
            <a:r>
              <a:rPr lang="pt-BR" sz="8000" dirty="0"/>
              <a:t>Auteurs :</a:t>
            </a:r>
          </a:p>
          <a:p>
            <a:pPr lvl="1"/>
            <a:r>
              <a:rPr lang="en-GB" sz="9600" i="1" dirty="0"/>
              <a:t>David </a:t>
            </a:r>
            <a:r>
              <a:rPr lang="en-GB" sz="9600" i="1" dirty="0" err="1"/>
              <a:t>Benaben</a:t>
            </a:r>
            <a:r>
              <a:rPr lang="en-GB" sz="9600" baseline="30000" dirty="0"/>
              <a:t> </a:t>
            </a:r>
            <a:r>
              <a:rPr lang="en-GB" sz="9600" i="1" baseline="30000" dirty="0"/>
              <a:t>1</a:t>
            </a:r>
            <a:r>
              <a:rPr lang="en-GB" sz="9600" i="1" dirty="0"/>
              <a:t>, Damien Berry</a:t>
            </a:r>
            <a:r>
              <a:rPr lang="en-GB" sz="9600" i="1" baseline="30000" dirty="0"/>
              <a:t> 3</a:t>
            </a:r>
            <a:r>
              <a:rPr lang="en-GB" sz="9600" i="1" dirty="0"/>
              <a:t>, </a:t>
            </a:r>
            <a:r>
              <a:rPr lang="en-GB" sz="9600" i="1" u="sng" dirty="0"/>
              <a:t>Alexandre </a:t>
            </a:r>
            <a:r>
              <a:rPr lang="en-GB" sz="9600" i="1" u="sng" dirty="0" err="1"/>
              <a:t>Dehne</a:t>
            </a:r>
            <a:r>
              <a:rPr lang="en-GB" sz="9600" i="1" u="sng" dirty="0"/>
              <a:t>-Garcia</a:t>
            </a:r>
            <a:r>
              <a:rPr lang="en-GB" sz="9600" i="1" baseline="30000" dirty="0"/>
              <a:t> 4</a:t>
            </a:r>
            <a:r>
              <a:rPr lang="en-GB" sz="9600" i="1" dirty="0"/>
              <a:t>, Cyril </a:t>
            </a:r>
            <a:r>
              <a:rPr lang="en-GB" sz="9600" i="1" dirty="0" err="1"/>
              <a:t>Jousse</a:t>
            </a:r>
            <a:r>
              <a:rPr lang="en-GB" sz="9600" i="1" dirty="0"/>
              <a:t> </a:t>
            </a:r>
            <a:r>
              <a:rPr lang="en-GB" sz="9600" i="1" baseline="30000" dirty="0"/>
              <a:t>5</a:t>
            </a:r>
            <a:r>
              <a:rPr lang="en-GB" sz="9600" i="1" dirty="0"/>
              <a:t>, Emilie </a:t>
            </a:r>
            <a:r>
              <a:rPr lang="en-GB" sz="9600" i="1" dirty="0" err="1"/>
              <a:t>Lerigoleur</a:t>
            </a:r>
            <a:r>
              <a:rPr lang="en-GB" sz="9600" i="1" dirty="0"/>
              <a:t> </a:t>
            </a:r>
            <a:r>
              <a:rPr lang="en-GB" sz="9600" i="1" baseline="30000" dirty="0"/>
              <a:t> 6</a:t>
            </a:r>
            <a:r>
              <a:rPr lang="en-GB" sz="9600" i="1" dirty="0"/>
              <a:t>, </a:t>
            </a:r>
            <a:r>
              <a:rPr lang="en-GB" sz="9600" i="1" u="sng" dirty="0" err="1"/>
              <a:t>Tovo</a:t>
            </a:r>
            <a:r>
              <a:rPr lang="en-GB" sz="9600" i="1" u="sng" dirty="0"/>
              <a:t> </a:t>
            </a:r>
            <a:r>
              <a:rPr lang="en-GB" sz="9600" i="1" u="sng" dirty="0" err="1"/>
              <a:t>Rabemanantsoa</a:t>
            </a:r>
            <a:r>
              <a:rPr lang="en-GB" sz="9600" i="1" dirty="0"/>
              <a:t>  </a:t>
            </a:r>
            <a:r>
              <a:rPr lang="en-GB" sz="9600" i="1" baseline="30000" dirty="0"/>
              <a:t>7</a:t>
            </a:r>
            <a:r>
              <a:rPr lang="en-GB" sz="9600" i="1" dirty="0"/>
              <a:t>, Jean-François Rey  </a:t>
            </a:r>
            <a:r>
              <a:rPr lang="en-GB" sz="9600" i="1" baseline="30000" dirty="0"/>
              <a:t>8</a:t>
            </a:r>
            <a:r>
              <a:rPr lang="en-GB" sz="9600" i="1" dirty="0"/>
              <a:t>, Sandrine </a:t>
            </a:r>
            <a:r>
              <a:rPr lang="en-GB" sz="9600" i="1" dirty="0" err="1"/>
              <a:t>Sabatié</a:t>
            </a:r>
            <a:r>
              <a:rPr lang="en-GB" sz="9600" i="1" dirty="0"/>
              <a:t>  </a:t>
            </a:r>
            <a:r>
              <a:rPr lang="en-GB" sz="9600" i="1" baseline="30000" dirty="0"/>
              <a:t>9</a:t>
            </a:r>
            <a:r>
              <a:rPr lang="en-GB" sz="9600" i="1" dirty="0"/>
              <a:t>, Daniel Salas </a:t>
            </a:r>
            <a:r>
              <a:rPr lang="en-GB" sz="9600" i="1" baseline="30000" dirty="0"/>
              <a:t> 10</a:t>
            </a:r>
            <a:r>
              <a:rPr lang="en-GB" sz="9600" i="1" dirty="0"/>
              <a:t>, Martin </a:t>
            </a:r>
            <a:r>
              <a:rPr lang="en-GB" sz="9600" i="1" dirty="0" err="1"/>
              <a:t>Souchal</a:t>
            </a:r>
            <a:r>
              <a:rPr lang="en-GB" sz="9600" i="1" dirty="0"/>
              <a:t>  </a:t>
            </a:r>
            <a:r>
              <a:rPr lang="en-GB" sz="9600" i="1" baseline="30000" dirty="0"/>
              <a:t>11</a:t>
            </a:r>
            <a:r>
              <a:rPr lang="en-GB" sz="9600" i="1" dirty="0"/>
              <a:t>, </a:t>
            </a:r>
            <a:r>
              <a:rPr lang="en-GB" sz="9600" i="1" dirty="0" err="1"/>
              <a:t>Oana</a:t>
            </a:r>
            <a:r>
              <a:rPr lang="en-GB" sz="9600" i="1" dirty="0"/>
              <a:t> </a:t>
            </a:r>
            <a:r>
              <a:rPr lang="en-GB" sz="9600" i="1" dirty="0" err="1"/>
              <a:t>Vigy</a:t>
            </a:r>
            <a:r>
              <a:rPr lang="en-GB" sz="9600" i="1" dirty="0"/>
              <a:t> </a:t>
            </a:r>
            <a:r>
              <a:rPr lang="en-GB" sz="9600" i="1" baseline="30000" dirty="0"/>
              <a:t> 12 </a:t>
            </a:r>
            <a:r>
              <a:rPr lang="en-GB" sz="9600" i="1" dirty="0"/>
              <a:t> </a:t>
            </a:r>
          </a:p>
          <a:p>
            <a:r>
              <a:rPr lang="fr-FR" i="1" dirty="0"/>
              <a:t>1 : INRAE, UMR 1332 de Biologie du Fruit et Pathologie</a:t>
            </a:r>
            <a:endParaRPr lang="fr-FR" dirty="0"/>
          </a:p>
          <a:p>
            <a:r>
              <a:rPr lang="fr-FR" i="1" dirty="0"/>
              <a:t>3 : Mathématiques et Informatique Appliquées du Génome à l'environnement, INRAE</a:t>
            </a:r>
            <a:endParaRPr lang="fr-FR" dirty="0"/>
          </a:p>
          <a:p>
            <a:r>
              <a:rPr lang="fr-FR" i="1" dirty="0"/>
              <a:t>4 : Direction pour la Science Ouverte, Centre de Coopération Internationale en Recherche Agronomique pour le Développement, Centre international d'études supérieures en sciences agronomiques, INRAE, Université de Montpellier, Institut de Recherche pour le Développement, Institut national d’études supérieures agronomiques de Montpellier</a:t>
            </a:r>
            <a:endParaRPr lang="fr-FR" dirty="0"/>
          </a:p>
          <a:p>
            <a:r>
              <a:rPr lang="fr-FR" i="1" dirty="0"/>
              <a:t>5 : Institut de Chimie de Clermont-Ferrand, CNRS, Université Clermont Auvergne, Institut national polytechnique Clermont Auvergne, Université Clermont Auvergne</a:t>
            </a:r>
            <a:endParaRPr lang="fr-FR" dirty="0"/>
          </a:p>
          <a:p>
            <a:r>
              <a:rPr lang="fr-FR" i="1" dirty="0"/>
              <a:t>6 : Géographie de l'environnement, CNRS, Université Toulouse - Jean Jaurès</a:t>
            </a:r>
            <a:endParaRPr lang="fr-FR" dirty="0"/>
          </a:p>
          <a:p>
            <a:r>
              <a:rPr lang="fr-FR" i="1" dirty="0"/>
              <a:t>7 : Direction pour la Science Ouverte, INRAE, ISPA, Bordeaux Sciences Agro</a:t>
            </a:r>
            <a:endParaRPr lang="fr-FR" dirty="0"/>
          </a:p>
          <a:p>
            <a:r>
              <a:rPr lang="fr-FR" i="1" dirty="0"/>
              <a:t>8 : Biostatistique et Processus Spatiaux, INRAE</a:t>
            </a:r>
            <a:endParaRPr lang="fr-FR" dirty="0"/>
          </a:p>
          <a:p>
            <a:r>
              <a:rPr lang="fr-FR" i="1" dirty="0"/>
              <a:t>9 : UR ETTIS, INRAE</a:t>
            </a:r>
            <a:endParaRPr lang="fr-FR" dirty="0"/>
          </a:p>
          <a:p>
            <a:r>
              <a:rPr lang="fr-FR" i="1" dirty="0"/>
              <a:t>10 : DSI, INSERM</a:t>
            </a:r>
            <a:endParaRPr lang="fr-FR" dirty="0"/>
          </a:p>
          <a:p>
            <a:r>
              <a:rPr lang="fr-FR" i="1" dirty="0"/>
              <a:t>11 : </a:t>
            </a:r>
            <a:r>
              <a:rPr lang="fr-FR" i="1" dirty="0" err="1"/>
              <a:t>AstroParticule</a:t>
            </a:r>
            <a:r>
              <a:rPr lang="fr-FR" i="1" dirty="0"/>
              <a:t> et Cosmologie, Commissariat à l'énergie atomique et aux énergies alternatives, IN2P3, Observatoire de Paris, Université Paris sciences et lettres, CNRS, Université de Paris</a:t>
            </a:r>
            <a:endParaRPr lang="fr-FR" dirty="0"/>
          </a:p>
          <a:p>
            <a:r>
              <a:rPr lang="fr-FR" i="1" dirty="0"/>
              <a:t>12 : Institut de Génomique Fonctionnelle, CNRS, INSERM, Université de Montpellier</a:t>
            </a:r>
            <a:endParaRPr lang="fr-FR" dirty="0"/>
          </a:p>
        </p:txBody>
      </p:sp>
    </p:spTree>
    <p:extLst>
      <p:ext uri="{BB962C8B-B14F-4D97-AF65-F5344CB8AC3E}">
        <p14:creationId xmlns:p14="http://schemas.microsoft.com/office/powerpoint/2010/main" val="84791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346E8-DF40-42F3-8C6B-E445E72B137D}"/>
              </a:ext>
            </a:extLst>
          </p:cNvPr>
          <p:cNvSpPr>
            <a:spLocks noGrp="1"/>
          </p:cNvSpPr>
          <p:nvPr>
            <p:ph type="title"/>
          </p:nvPr>
        </p:nvSpPr>
        <p:spPr/>
        <p:txBody>
          <a:bodyPr/>
          <a:lstStyle/>
          <a:p>
            <a:r>
              <a:rPr lang="fr-FR" dirty="0">
                <a:hlinkClick r:id="rId2"/>
              </a:rPr>
              <a:t>Vers une offre de service "informatique scientifique" à l'Inserm</a:t>
            </a:r>
            <a:endParaRPr lang="en-GB" dirty="0"/>
          </a:p>
        </p:txBody>
      </p:sp>
      <p:sp>
        <p:nvSpPr>
          <p:cNvPr id="4" name="Espace réservé du contenu 3">
            <a:extLst>
              <a:ext uri="{FF2B5EF4-FFF2-40B4-BE49-F238E27FC236}">
                <a16:creationId xmlns:a16="http://schemas.microsoft.com/office/drawing/2014/main" id="{20946A39-83CF-49DA-B277-A48E7C62726F}"/>
              </a:ext>
            </a:extLst>
          </p:cNvPr>
          <p:cNvSpPr>
            <a:spLocks noGrp="1"/>
          </p:cNvSpPr>
          <p:nvPr>
            <p:ph sz="half" idx="2"/>
          </p:nvPr>
        </p:nvSpPr>
        <p:spPr/>
        <p:txBody>
          <a:bodyPr/>
          <a:lstStyle/>
          <a:p>
            <a:pPr marL="0" indent="0">
              <a:buNone/>
            </a:pPr>
            <a:r>
              <a:rPr lang="fr-FR" dirty="0"/>
              <a:t>Contact :</a:t>
            </a:r>
          </a:p>
          <a:p>
            <a:pPr marL="457200" lvl="1" indent="0">
              <a:buNone/>
            </a:pPr>
            <a:r>
              <a:rPr lang="en-GB" sz="3200" dirty="0">
                <a:hlinkClick r:id="rId3"/>
              </a:rPr>
              <a:t>ssdun-domis.dsi@inserm.fr</a:t>
            </a:r>
            <a:endParaRPr lang="en-GB" sz="3200" dirty="0"/>
          </a:p>
          <a:p>
            <a:pPr marL="457200" lvl="1" indent="0">
              <a:buNone/>
            </a:pPr>
            <a:endParaRPr lang="en-GB" sz="3200" dirty="0"/>
          </a:p>
          <a:p>
            <a:pPr marL="0" indent="0">
              <a:buNone/>
            </a:pPr>
            <a:r>
              <a:rPr lang="fr-FR" dirty="0"/>
              <a:t>Auteurs :</a:t>
            </a:r>
          </a:p>
          <a:p>
            <a:r>
              <a:rPr lang="fr-FR" i="1" dirty="0"/>
              <a:t>Gilles Mathieu, Daniel Salas, </a:t>
            </a:r>
            <a:r>
              <a:rPr lang="fr-FR" i="1" dirty="0" err="1"/>
              <a:t>Yosra</a:t>
            </a:r>
            <a:r>
              <a:rPr lang="fr-FR" i="1" dirty="0"/>
              <a:t> Sanaa, Dominique Pigeon, Fanny </a:t>
            </a:r>
            <a:r>
              <a:rPr lang="fr-FR" i="1" dirty="0" err="1"/>
              <a:t>Brizzi</a:t>
            </a:r>
            <a:endParaRPr lang="fr-FR" dirty="0"/>
          </a:p>
          <a:p>
            <a:pPr marL="457200" lvl="1" indent="0">
              <a:buNone/>
            </a:pPr>
            <a:r>
              <a:rPr lang="fr-FR" i="1" dirty="0"/>
              <a:t>Département du Système d'Information de l'INSERM</a:t>
            </a:r>
            <a:endParaRPr lang="fr-FR" dirty="0"/>
          </a:p>
          <a:p>
            <a:endParaRPr lang="en-GB" dirty="0"/>
          </a:p>
        </p:txBody>
      </p:sp>
      <p:pic>
        <p:nvPicPr>
          <p:cNvPr id="8" name="Espace réservé du contenu 7">
            <a:extLst>
              <a:ext uri="{FF2B5EF4-FFF2-40B4-BE49-F238E27FC236}">
                <a16:creationId xmlns:a16="http://schemas.microsoft.com/office/drawing/2014/main" id="{7D688D01-5C40-4A79-8033-22CCFDB74E4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20078" y="1825625"/>
            <a:ext cx="3259368" cy="4889052"/>
          </a:xfrm>
        </p:spPr>
      </p:pic>
    </p:spTree>
    <p:extLst>
      <p:ext uri="{BB962C8B-B14F-4D97-AF65-F5344CB8AC3E}">
        <p14:creationId xmlns:p14="http://schemas.microsoft.com/office/powerpoint/2010/main" val="18533847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873</Words>
  <Application>Microsoft Office PowerPoint</Application>
  <PresentationFormat>Grand écran</PresentationFormat>
  <Paragraphs>58</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Arial Unicode MS</vt:lpstr>
      <vt:lpstr>Calibri</vt:lpstr>
      <vt:lpstr>Calibri Light</vt:lpstr>
      <vt:lpstr>Thème Office</vt:lpstr>
      <vt:lpstr>Groupe de travail MésoTech</vt:lpstr>
      <vt:lpstr>EOSC-Pillar Ambassador Programme </vt:lpstr>
      <vt:lpstr>Présentation PowerPoint</vt:lpstr>
      <vt:lpstr>CSAN : Comprehensive Software Archive Network</vt:lpstr>
      <vt:lpstr>HW/SW co-design pour SKA</vt:lpstr>
      <vt:lpstr> Towards an exascale computing to recover the crustal Earth physical properties using the full seismic waveform inversion </vt:lpstr>
      <vt:lpstr>Portail Calcul, Stockage et Cloud (PCSC) </vt:lpstr>
      <vt:lpstr>Vers une offre de service "informatique scientifique" à l'Inserm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Towards an exascale computing to recover the crustal Earth physical properties using the full seismic waveform inversion </dc:title>
  <dc:creator>Genevieve ROMIER</dc:creator>
  <cp:lastModifiedBy>Genevieve ROMIER</cp:lastModifiedBy>
  <cp:revision>25</cp:revision>
  <dcterms:created xsi:type="dcterms:W3CDTF">2021-12-09T09:54:13Z</dcterms:created>
  <dcterms:modified xsi:type="dcterms:W3CDTF">2021-12-13T20:00:22Z</dcterms:modified>
</cp:coreProperties>
</file>